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140"/>
  </p:notesMasterIdLst>
  <p:sldIdLst>
    <p:sldId id="306" r:id="rId2"/>
    <p:sldId id="384" r:id="rId3"/>
    <p:sldId id="318" r:id="rId4"/>
    <p:sldId id="473" r:id="rId5"/>
    <p:sldId id="443" r:id="rId6"/>
    <p:sldId id="507" r:id="rId7"/>
    <p:sldId id="508" r:id="rId8"/>
    <p:sldId id="444" r:id="rId9"/>
    <p:sldId id="509" r:id="rId10"/>
    <p:sldId id="445" r:id="rId11"/>
    <p:sldId id="446" r:id="rId12"/>
    <p:sldId id="510" r:id="rId13"/>
    <p:sldId id="474" r:id="rId14"/>
    <p:sldId id="428" r:id="rId15"/>
    <p:sldId id="321" r:id="rId16"/>
    <p:sldId id="320" r:id="rId17"/>
    <p:sldId id="511" r:id="rId18"/>
    <p:sldId id="512" r:id="rId19"/>
    <p:sldId id="513" r:id="rId20"/>
    <p:sldId id="514" r:id="rId21"/>
    <p:sldId id="397" r:id="rId22"/>
    <p:sldId id="475" r:id="rId23"/>
    <p:sldId id="476" r:id="rId24"/>
    <p:sldId id="477" r:id="rId25"/>
    <p:sldId id="515" r:id="rId26"/>
    <p:sldId id="478" r:id="rId27"/>
    <p:sldId id="516" r:id="rId28"/>
    <p:sldId id="517" r:id="rId29"/>
    <p:sldId id="479" r:id="rId30"/>
    <p:sldId id="566" r:id="rId31"/>
    <p:sldId id="518" r:id="rId32"/>
    <p:sldId id="519" r:id="rId33"/>
    <p:sldId id="520" r:id="rId34"/>
    <p:sldId id="480" r:id="rId35"/>
    <p:sldId id="521" r:id="rId36"/>
    <p:sldId id="522" r:id="rId37"/>
    <p:sldId id="481" r:id="rId38"/>
    <p:sldId id="523" r:id="rId39"/>
    <p:sldId id="524" r:id="rId40"/>
    <p:sldId id="482" r:id="rId41"/>
    <p:sldId id="525" r:id="rId42"/>
    <p:sldId id="483" r:id="rId43"/>
    <p:sldId id="526" r:id="rId44"/>
    <p:sldId id="527" r:id="rId45"/>
    <p:sldId id="528" r:id="rId46"/>
    <p:sldId id="484" r:id="rId47"/>
    <p:sldId id="485" r:id="rId48"/>
    <p:sldId id="529" r:id="rId49"/>
    <p:sldId id="530" r:id="rId50"/>
    <p:sldId id="531" r:id="rId51"/>
    <p:sldId id="532" r:id="rId52"/>
    <p:sldId id="533" r:id="rId53"/>
    <p:sldId id="486" r:id="rId54"/>
    <p:sldId id="534" r:id="rId55"/>
    <p:sldId id="487" r:id="rId56"/>
    <p:sldId id="535" r:id="rId57"/>
    <p:sldId id="488" r:id="rId58"/>
    <p:sldId id="489" r:id="rId59"/>
    <p:sldId id="490" r:id="rId60"/>
    <p:sldId id="536" r:id="rId61"/>
    <p:sldId id="537" r:id="rId62"/>
    <p:sldId id="538" r:id="rId63"/>
    <p:sldId id="539" r:id="rId64"/>
    <p:sldId id="540" r:id="rId65"/>
    <p:sldId id="541" r:id="rId66"/>
    <p:sldId id="491" r:id="rId67"/>
    <p:sldId id="542" r:id="rId68"/>
    <p:sldId id="543" r:id="rId69"/>
    <p:sldId id="544" r:id="rId70"/>
    <p:sldId id="385" r:id="rId71"/>
    <p:sldId id="322" r:id="rId72"/>
    <p:sldId id="323" r:id="rId73"/>
    <p:sldId id="324" r:id="rId74"/>
    <p:sldId id="545" r:id="rId75"/>
    <p:sldId id="492" r:id="rId76"/>
    <p:sldId id="546" r:id="rId77"/>
    <p:sldId id="493" r:id="rId78"/>
    <p:sldId id="494" r:id="rId79"/>
    <p:sldId id="495" r:id="rId80"/>
    <p:sldId id="496" r:id="rId81"/>
    <p:sldId id="567" r:id="rId82"/>
    <p:sldId id="568" r:id="rId83"/>
    <p:sldId id="386" r:id="rId84"/>
    <p:sldId id="403" r:id="rId85"/>
    <p:sldId id="404" r:id="rId86"/>
    <p:sldId id="547" r:id="rId87"/>
    <p:sldId id="329" r:id="rId88"/>
    <p:sldId id="548" r:id="rId89"/>
    <p:sldId id="406" r:id="rId90"/>
    <p:sldId id="549" r:id="rId91"/>
    <p:sldId id="407" r:id="rId92"/>
    <p:sldId id="408" r:id="rId93"/>
    <p:sldId id="550" r:id="rId94"/>
    <p:sldId id="447" r:id="rId95"/>
    <p:sldId id="387" r:id="rId96"/>
    <p:sldId id="409" r:id="rId97"/>
    <p:sldId id="410" r:id="rId98"/>
    <p:sldId id="411" r:id="rId99"/>
    <p:sldId id="450" r:id="rId100"/>
    <p:sldId id="449" r:id="rId101"/>
    <p:sldId id="551" r:id="rId102"/>
    <p:sldId id="552" r:id="rId103"/>
    <p:sldId id="553" r:id="rId104"/>
    <p:sldId id="497" r:id="rId105"/>
    <p:sldId id="498" r:id="rId106"/>
    <p:sldId id="499" r:id="rId107"/>
    <p:sldId id="554" r:id="rId108"/>
    <p:sldId id="555" r:id="rId109"/>
    <p:sldId id="500" r:id="rId110"/>
    <p:sldId id="451" r:id="rId111"/>
    <p:sldId id="452" r:id="rId112"/>
    <p:sldId id="453" r:id="rId113"/>
    <p:sldId id="454" r:id="rId114"/>
    <p:sldId id="556" r:id="rId115"/>
    <p:sldId id="501" r:id="rId116"/>
    <p:sldId id="557" r:id="rId117"/>
    <p:sldId id="558" r:id="rId118"/>
    <p:sldId id="502" r:id="rId119"/>
    <p:sldId id="503" r:id="rId120"/>
    <p:sldId id="559" r:id="rId121"/>
    <p:sldId id="560" r:id="rId122"/>
    <p:sldId id="504" r:id="rId123"/>
    <p:sldId id="561" r:id="rId124"/>
    <p:sldId id="455" r:id="rId125"/>
    <p:sldId id="562" r:id="rId126"/>
    <p:sldId id="456" r:id="rId127"/>
    <p:sldId id="563" r:id="rId128"/>
    <p:sldId id="564" r:id="rId129"/>
    <p:sldId id="505" r:id="rId130"/>
    <p:sldId id="569" r:id="rId131"/>
    <p:sldId id="570" r:id="rId132"/>
    <p:sldId id="571" r:id="rId133"/>
    <p:sldId id="506" r:id="rId134"/>
    <p:sldId id="572" r:id="rId135"/>
    <p:sldId id="573" r:id="rId136"/>
    <p:sldId id="574" r:id="rId137"/>
    <p:sldId id="457" r:id="rId138"/>
    <p:sldId id="303" r:id="rId139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153"/>
    <a:srgbClr val="8A8A8A"/>
    <a:srgbClr val="6B6B6B"/>
    <a:srgbClr val="264DAE"/>
    <a:srgbClr val="4ADAD7"/>
    <a:srgbClr val="90A3A6"/>
    <a:srgbClr val="EDDFF5"/>
    <a:srgbClr val="493B93"/>
    <a:srgbClr val="80808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780" autoAdjust="0"/>
    <p:restoredTop sz="88929" autoAdjust="0"/>
  </p:normalViewPr>
  <p:slideViewPr>
    <p:cSldViewPr snapToGrid="0">
      <p:cViewPr varScale="1">
        <p:scale>
          <a:sx n="75" d="100"/>
          <a:sy n="75" d="100"/>
        </p:scale>
        <p:origin x="1013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9/6/2019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10.1.1.1 </a:t>
            </a:r>
            <a:r>
              <a:rPr lang="ru-RU" sz="1200" b="0" i="0" u="none" baseline="0"/>
              <a:t>Обзор ASDM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10.1.1.6 Разделы конфигурации и мониторинга ASDM (продолжение)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10.2.3.8 Тестирование </a:t>
            </a:r>
            <a:r>
              <a:rPr lang="ru-RU" sz="1200" b="0" i="0" u="none" baseline="0"/>
              <a:t>подключения SSL VPN без использования клиента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10.2.3.9 Просмотр созданной конфигурации CLI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 Конфигурирование SSL VPN AnyConnect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10.2.4.2 Пример топологии SSL VPN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10.2.4.3 AnyConnect SSL VPN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10.2.4.3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10.2.4.4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10.2.4.4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10.2.4.4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10.2.4.5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10.1.1.7 Конфигурирование и доступ к ASDM на ASA5505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10.2.4.6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10.2.4.6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10.2.4.6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10.2.4.7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10.2.4.7 AnyConnect SSL VPN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10.2.4.8 Проверка настроек подключения AnyConnect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10.2.4.8 Проверка настроек подключения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10.2.4.9 Установка клиента AnyConnect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10.2.4.9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10.2.4.9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10.1.2.1 </a:t>
            </a:r>
            <a:r>
              <a:rPr lang="ru-RU" sz="1200" b="0" i="0" u="none" baseline="0"/>
              <a:t>Мастера ASDM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10.2.4.10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10.2.4.10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10.2.4.10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10.2.4.10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10.2.4.11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10.2.4.11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10.2.4.11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10.2.4.11 Установка клиента AnyConnect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10.2.4.12 Просмотр созданной конфигурации CLI</a:t>
            </a:r>
            <a:endParaRPr lang="ru-RU" baseline="0" dirty="0" smtClean="0"/>
          </a:p>
          <a:p>
            <a:pPr algn="l" rtl="0"/>
            <a:r>
              <a:rPr lang="ru-RU" b="0" i="0" u="none" baseline="0"/>
              <a:t>10.3.1.1 Лабораторная работа. Конфигурирование SSL VPN удаленного доступа без использования клиента с помощью ASDM</a:t>
            </a:r>
          </a:p>
          <a:p>
            <a:pPr algn="l" rtl="0"/>
            <a:r>
              <a:rPr lang="ru-RU" b="0" i="0" u="none" baseline="0"/>
              <a:t>10.3.1.2 Лабораторная работа. Конфигурирование VPN удаленного доступа через AnyConnect с помощью ASDM</a:t>
            </a:r>
          </a:p>
          <a:p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10.1.2.2 </a:t>
            </a:r>
            <a:r>
              <a:rPr lang="ru-RU" sz="1200" b="0" i="0" u="none" baseline="0"/>
              <a:t>Мастер запуска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10.1.2.2 </a:t>
            </a:r>
            <a:r>
              <a:rPr lang="ru-RU" sz="1200" b="0" i="0" u="none" baseline="0"/>
              <a:t>Мастер запуска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10.1.2.2 </a:t>
            </a:r>
            <a:r>
              <a:rPr lang="ru-RU" sz="1200" b="0" i="0" u="none" baseline="0"/>
              <a:t>Мастер запуска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10.1.2.2 </a:t>
            </a:r>
            <a:r>
              <a:rPr lang="ru-RU" sz="1200" b="0" i="0" u="none" baseline="0"/>
              <a:t>Мастер запуска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10.1.2.2 </a:t>
            </a:r>
            <a:r>
              <a:rPr lang="ru-RU" sz="1200" b="0" i="0" u="none" baseline="0"/>
              <a:t>Мастер запуска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10.1.2.3 </a:t>
            </a:r>
            <a:r>
              <a:rPr lang="ru-RU" sz="1200" b="0" i="0" u="none" baseline="0"/>
              <a:t>Разные типы мастеров VPN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10.1.2.4 </a:t>
            </a:r>
            <a:r>
              <a:rPr lang="ru-RU" sz="1200" b="0" i="0" u="none" baseline="0"/>
              <a:t>Другие мастера</a:t>
            </a:r>
          </a:p>
          <a:p>
            <a:pPr algn="l" rtl="0"/>
            <a:r>
              <a:rPr lang="ru-RU" sz="1200" b="0" i="0" u="none" baseline="0"/>
              <a:t>10.1.2.5 Задание. Конфигурирование сети IPsec VPN между двумя пунктами (Site-to-Site) с использованием ISR CLI и ASA 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10.1.1.2 </a:t>
            </a:r>
            <a:r>
              <a:rPr lang="ru-RU" sz="1200" b="0" i="0" u="none" baseline="0"/>
              <a:t>Подготовка к работе с ASDM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10.1.3.1 Конфигурирование настроек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10.1.3.1 Конфигурирование настроек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10.1.3.2 Конфигурирование базовых настроек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10.1.3.2 Конфигурирование базовых настроек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10.1.3.3 Конфигурирование интерфейсов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10.1.3.3 Конфигурирование интерфейсов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10.1.3.3 Конфигурирование интерфейсов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10.1.3.3 Конфигурирование интерфейсов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10.1.3.3 Конфигурирование интерфейсов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10.1.3.3 Конфигурирование интерфейсов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10.1.1.3 Запуск ASDM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10.1.3.4 Конфигурирование системного времени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10.1.3.4 Конфигурирование системного времени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10.1.3.4 Конфигурирование системного времени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10.1.3.5 Конфигурирование маршрутизации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10.1.3.5 Конфигурирование маршрутизации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10.1.3.5 Конфигурирование маршрутизации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10.1.3.6 Конфигурирование управления доступом к устройству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10.1.3.6 Конфигурирование управления доступом к устройству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10.1.3.7 Конфигурирование DHCP-сервисов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10.1.3.7 Конфигурирование DHCP-сервисов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10.1.1.3 Запуск ASDM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10.1.3.7 Конфигурирование DHCP-сервисов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10.1.3.7 Конфигурирование DHCP-сервисов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10.1.4.1 Объекты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10.1.4.1 Объекты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10.1.4.1 Объекты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10.1.4.1 Объекты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10.1.4.1 Объекты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10.1.4.1 Объекты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10.1.4.2 Конфигурирование ACL-списков с использованием 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10.1.4.2 Конфигурирование ACL-списков с использованием 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10.1.1.3 Запуск ASDM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10.1.4.3 Конфигурирование динамического NAT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10.1.4.3 Конфигурирование динамического NAT в ASDM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10.1.4.4 Конфигурирование динамического РAT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10.1.4.5 Конфигурирование статического NAT в 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10.1.4.6 Конфигурирование аутентификации AAA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10.1.4.6 Конфигурирование аутентификации AAA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10.1.4.6 Конфигурирование аутентификации AAA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10.1.4.6 Конфигурирование аутентификации AAA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10.1.4.6 Конфигурирование аутентификации AAA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10.1.4.6 Конфигурирование аутентификации AAA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10.1.1.4 Информационные панели главной страницы ASDM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10.1.4.6 Конфигурирование аутентификации AAA (продолжение)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10.1.4.7 Конфигурирование сервисной политики с использованием ASDM</a:t>
            </a:r>
          </a:p>
          <a:p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10.1.4.7 Конфигурирование сервисной политики с использованием ASDM (продолжение)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10.1.4.7 Конфигурирование сервисной политики с использованием ASDM (продолжение)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10.1.4.7 Конфигурирование сервисной политики с использованием ASDM (продолжение)</a:t>
            </a:r>
          </a:p>
          <a:p>
            <a:pPr algn="l" rtl="0"/>
            <a:r>
              <a:rPr lang="ru-RU" sz="1200" b="0" i="0" u="none" baseline="0"/>
              <a:t>10.1.4.8 Лабораторная работа. Конфигурирование сервисной политики с использованием ASDM</a:t>
            </a:r>
            <a:endParaRPr lang="ru-RU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10.2.1.1 Поддержка устройством ASA Site-to-Site VPN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10.2.1.2 ASA Site-to-Site VPN с использованием ASDM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10.2.1.3 Конфигурирование Site-to-Site VPN с помощью интерфейса командной строки (CLI)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10.2.1.3 Конфигурирование Site-to-Site VPN с помощью интерфейса командной строки (CLI)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10.2.1.4 Конфигурирование ASA Site-to-Site VPN с использованием ASDM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10.1.1.4 Информационные панели главной страницы ASDM (продолжение)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10.2.1.4 Конфигурирование ASA Site-to-Site VPN с использованием ASDM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10.2.1.5 Конфигурирование ASA Site-to-Site VPN с использованием ASDM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10.2.1.6 Конфигурирование ASA Site-to-Site VPN с использованием ASDM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10.2.1.7 Проверка настроек Site-to-Site VPN с использованием ASDM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10.2.1.8 Тестирование Site-to-Site VPN с использованием ASDM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10.2.1.8 Тестирование Site-to-Site VPN с использованием ASDM (продолжение)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10.2.1.8 Тестирование Site-to-Site VPN с использованием ASDM (продолжение)</a:t>
            </a:r>
          </a:p>
          <a:p>
            <a:pPr algn="l" rtl="0"/>
            <a:r>
              <a:rPr lang="ru-RU" b="0" i="0" u="none" baseline="0"/>
              <a:t>10.2.1.9 Лабораторная работа. Тестирование Site-to-Site VPN с использованием ASDM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10.2.2.1 Варианты VPN с удаленным доступом (Remote-Access VPN)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10.2.2.2 Сравнение IPsec и SSL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sz="1200" b="0" i="0" u="none" baseline="0"/>
              <a:t>10.2.2.2 Сравнение IPsec и SSL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10.1.1.5 Элементы страницы ASDM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10.2.2.3 ASA SSL VPN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10.2.2.3 ASA SSL VPN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10.2.2.4 Вариант SSL VPN без использования клиента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10.2.2.4 Вариант SSL VPN без использования клиента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10.2.2.5 Вариант SSL VPN с использованием клиента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10.2.2.6 Защищенный мобильный клиент Cisco AnyConnect Secure Mobility Client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10.2.2.6 Защищенный мобильный клиент Cisco AnyConnect Secure Mobility Client (продолжение)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10.2.2.7 AnyConnect для мобильных устройств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10.2.3.1 Конфигурирование сети SSL VPN без использования клиента на ASA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10.2.3.2 Пример топологии VPN без использования клиента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10.1.1.6 Разделы конфигурации и мониторинга ASDM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10.2.3.3 SSL VPN без использования клиента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10.2.3.4 SSL VPN без использования клиента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10.2.3.5 SSL VPN без использования клиента (продолжение)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10.2.3.5 SSL VPN без использования клиента (продолжение)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10.2.3.5 SSL VPN без использования клиента (продолжение)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10.2.3.5 SSL VPN без использования клиента (продолжение)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10.2.3.6 </a:t>
            </a:r>
            <a:r>
              <a:rPr lang="ru-RU" sz="1200" b="0" i="0" u="none" baseline="0"/>
              <a:t>SSL VPN без использования клиента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10.2.3.7 Проверка настроек </a:t>
            </a:r>
            <a:r>
              <a:rPr lang="ru-RU" sz="1200" b="0" i="0" u="none" baseline="0"/>
              <a:t>SSL VPN без использования клиента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10.2.3.8 Тестирование </a:t>
            </a:r>
            <a:r>
              <a:rPr lang="ru-RU" sz="1200" b="0" i="0" u="none" baseline="0"/>
              <a:t>подключения SSL VPN без использования клиента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10.2.3.8 Тестирование </a:t>
            </a:r>
            <a:r>
              <a:rPr lang="ru-RU" sz="1200" b="0" i="0" u="none" baseline="0"/>
              <a:t>подключения SSL VPN без использования клиента (продолжение)</a:t>
            </a:r>
            <a:endParaRPr lang="ru-R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6000">
                    <a:schemeClr val="tx2"/>
                  </a:gs>
                  <a:gs pos="100000">
                    <a:srgbClr val="28A7DF"/>
                  </a:gs>
                </a:gsLst>
                <a:lin ang="1800000" scaled="0"/>
                <a:tileRect/>
              </a:gra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“Format large quotes using this slide layout. Be sure to cite your source below.”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Format large quotes using this slide layout. Be sure to cite your source below.”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 smtClean="0"/>
              <a:t>Tell your story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ltGray">
          <a:xfrm>
            <a:off x="7762659" y="6584513"/>
            <a:ext cx="81299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600" dirty="0">
                <a:solidFill>
                  <a:schemeClr val="bg1"/>
                </a:solidFill>
                <a:latin typeface="+mj-lt"/>
              </a:rPr>
              <a:t>Cisco </a:t>
            </a:r>
            <a:r>
              <a:rPr lang="en-US" sz="600" dirty="0" smtClean="0">
                <a:solidFill>
                  <a:schemeClr val="bg1"/>
                </a:solidFill>
                <a:latin typeface="+mj-lt"/>
              </a:rPr>
              <a:t>Public</a:t>
            </a:r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FFFFFF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3399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r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 smtClean="0">
                <a:solidFill>
                  <a:srgbClr val="808080"/>
                </a:solidFill>
                <a:latin typeface="+mj-lt"/>
              </a:rPr>
              <a:t>© 2013 Cisco and/or its affiliates. All rights reserved.</a:t>
            </a:r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+mj-lt"/>
              </a:rPr>
              <a:t>Thank you.</a:t>
            </a:r>
            <a:endParaRPr lang="en-US" sz="36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Presentation </a:t>
            </a:r>
            <a:br>
              <a:rPr lang="en-US" dirty="0" smtClean="0"/>
            </a:br>
            <a:r>
              <a:rPr lang="en-US" dirty="0" smtClean="0"/>
              <a:t>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 smtClean="0"/>
              <a:t>Segue Title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</a:t>
            </a: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Public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 smtClean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  <a:endParaRPr lang="en-US" sz="600" kern="1200" dirty="0">
              <a:solidFill>
                <a:srgbClr val="808080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 smtClean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135410" y="6584512"/>
            <a:ext cx="1440240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2" y="4464066"/>
            <a:ext cx="3657600" cy="355482"/>
          </a:xfrm>
        </p:spPr>
        <p:txBody>
          <a:bodyPr/>
          <a:lstStyle/>
          <a:p>
            <a:pPr algn="l" rtl="0"/>
            <a:r>
              <a:rPr lang="ru-RU" sz="1800" b="0" i="0" u="none" baseline="0"/>
              <a:t>CCNA Security v2.0</a:t>
            </a:r>
            <a:endParaRPr lang="ru-RU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3" y="722449"/>
            <a:ext cx="8112125" cy="2907239"/>
          </a:xfrm>
        </p:spPr>
        <p:txBody>
          <a:bodyPr/>
          <a:lstStyle/>
          <a:p>
            <a:pPr algn="l" rtl="0">
              <a:lnSpc>
                <a:spcPct val="150000"/>
              </a:lnSpc>
            </a:pPr>
            <a:r>
              <a:rPr lang="ru-RU" sz="3600" b="0" i="0" u="none" baseline="0" dirty="0" smtClean="0"/>
              <a:t>Лекция </a:t>
            </a:r>
            <a:r>
              <a:rPr lang="ru-RU" sz="3600" b="0" i="0" u="none" baseline="0" dirty="0"/>
              <a:t>10: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2800" b="0" i="0" u="none" baseline="0" dirty="0"/>
              <a:t>Многофункциональное устройство защиты </a:t>
            </a: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(</a:t>
            </a:r>
            <a:r>
              <a:rPr lang="ru-RU" sz="2800" b="0" i="0" u="none" baseline="0" dirty="0" err="1"/>
              <a:t>Adaptive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Security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Appliance</a:t>
            </a:r>
            <a:r>
              <a:rPr lang="ru-RU" sz="2800" b="0" i="0" u="none" baseline="0" dirty="0"/>
              <a:t>, ASA) с расширенной функциональностью</a:t>
            </a:r>
            <a:endParaRPr lang="ru-RU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Элементы страницы ASDM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1085850"/>
            <a:ext cx="423862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6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SSL VPN без использования клиента (продолжение)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9" y="1023939"/>
            <a:ext cx="5033962" cy="296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3145582"/>
            <a:ext cx="4876802" cy="317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23839" y="4733468"/>
            <a:ext cx="3519485" cy="350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конфигурирования пользовательских объектов графического интерфейса пользователя (GUI)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405439" y="1993606"/>
            <a:ext cx="2928936" cy="366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списка закладок</a:t>
            </a:r>
          </a:p>
        </p:txBody>
      </p:sp>
    </p:spTree>
    <p:extLst>
      <p:ext uri="{BB962C8B-B14F-4D97-AF65-F5344CB8AC3E}">
        <p14:creationId xmlns:p14="http://schemas.microsoft.com/office/powerpoint/2010/main" val="124687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SSL VPN без использования клиента (продолжение)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23839" y="4733468"/>
            <a:ext cx="2786061" cy="686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выбора типа закладок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405439" y="1993606"/>
            <a:ext cx="2928936" cy="366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списка закладок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066800"/>
            <a:ext cx="474397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49" y="3306551"/>
            <a:ext cx="5733985" cy="299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7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SSL VPN без использования клиента (продолжение)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76239" y="4895393"/>
            <a:ext cx="3481386" cy="686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</a:t>
            </a:r>
            <a:r>
              <a:rPr lang="ru-RU" sz="1800" b="0" i="0" u="none" baseline="0" dirty="0" smtClean="0"/>
              <a:t>и</a:t>
            </a:r>
            <a:r>
              <a:rPr lang="en-US" sz="1800" b="0" i="0" u="none" baseline="0" dirty="0" smtClean="0"/>
              <a:t> </a:t>
            </a:r>
            <a:r>
              <a:rPr lang="ru-RU" sz="1800" b="0" i="0" u="none" baseline="0" dirty="0" err="1" smtClean="0"/>
              <a:t>редакти</a:t>
            </a:r>
            <a:r>
              <a:rPr lang="en-US" sz="1800" b="0" i="0" u="none" baseline="0" dirty="0" smtClean="0"/>
              <a:t>­</a:t>
            </a:r>
            <a:r>
              <a:rPr lang="ru-RU" sz="1800" b="0" i="0" u="none" baseline="0" dirty="0" err="1" smtClean="0"/>
              <a:t>рования</a:t>
            </a:r>
            <a:r>
              <a:rPr lang="ru-RU" sz="1800" b="0" i="0" u="none" baseline="0" dirty="0" smtClean="0"/>
              <a:t> </a:t>
            </a:r>
            <a:r>
              <a:rPr lang="ru-RU" sz="1800" b="0" i="0" u="none" baseline="0" dirty="0"/>
              <a:t>списка закладок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405439" y="1993606"/>
            <a:ext cx="2928936" cy="366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закладок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9" y="1181101"/>
            <a:ext cx="4965324" cy="3152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4" y="2995583"/>
            <a:ext cx="4772025" cy="333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79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SSL VPN без использования клиента (продолжение)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76239" y="4895393"/>
            <a:ext cx="2881311" cy="686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редактирования списка закладок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867275" y="1871838"/>
            <a:ext cx="3840030" cy="654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изменения настроек пользовательских объектов графического интерфейса пользователя (GUI)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9" y="1028243"/>
            <a:ext cx="4538661" cy="295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3258036"/>
            <a:ext cx="5192581" cy="306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57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SSL VPN без использования клиента (продолжение)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7" y="1413747"/>
            <a:ext cx="7900987" cy="467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621507" y="1070618"/>
            <a:ext cx="6359864" cy="686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сводки</a:t>
            </a:r>
          </a:p>
        </p:txBody>
      </p:sp>
    </p:spTree>
    <p:extLst>
      <p:ext uri="{BB962C8B-B14F-4D97-AF65-F5344CB8AC3E}">
        <p14:creationId xmlns:p14="http://schemas.microsoft.com/office/powerpoint/2010/main" val="56120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Проверка настроек SSL VPN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без </a:t>
            </a:r>
            <a:r>
              <a:rPr lang="ru-RU" sz="2800" b="0" i="0" u="none" baseline="0" dirty="0"/>
              <a:t>использования клиента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21" y="1104900"/>
            <a:ext cx="7752359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3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Тестирование подключения SSL VPN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без </a:t>
            </a:r>
            <a:r>
              <a:rPr lang="ru-RU" sz="2800" b="0" i="0" u="none" baseline="0" dirty="0"/>
              <a:t>использования клиента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71550"/>
            <a:ext cx="4752975" cy="332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1833565" y="5000169"/>
            <a:ext cx="1976436" cy="4290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входа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142594" y="2210458"/>
            <a:ext cx="3840030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сертификата безопасности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6" y="3000375"/>
            <a:ext cx="4752974" cy="333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9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Тестирование подключения SSL VPN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без </a:t>
            </a:r>
            <a:r>
              <a:rPr lang="ru-RU" sz="2800" b="0" i="0" u="none" baseline="0" dirty="0"/>
              <a:t>использования клиента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883377" y="5000169"/>
            <a:ext cx="3021873" cy="4290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Страница </a:t>
            </a:r>
            <a:r>
              <a:rPr lang="ru-RU" sz="1800" b="0" i="0" u="none" baseline="0" dirty="0" smtClean="0"/>
              <a:t>доступа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на</a:t>
            </a:r>
            <a:r>
              <a:rPr lang="ru-RU" sz="1800" b="0" i="0" u="none" baseline="0" dirty="0"/>
              <a:t> веб-портал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200650" y="2210458"/>
            <a:ext cx="3840030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Главная страница веб-портала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52" y="1052514"/>
            <a:ext cx="4667339" cy="327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52" y="3052765"/>
            <a:ext cx="4673895" cy="3271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56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Тестирование подключения SSL VPN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без </a:t>
            </a:r>
            <a:r>
              <a:rPr lang="ru-RU" sz="2800" b="0" i="0" u="none" baseline="0" dirty="0"/>
              <a:t>использования клиента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1083402" y="5000169"/>
            <a:ext cx="3479073" cy="4290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Выход из веб-портала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200650" y="2210458"/>
            <a:ext cx="3840030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Страница доступа к файлу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веб-портала</a:t>
            </a:r>
            <a:endParaRPr lang="ru-RU" sz="1800" b="0" i="0" u="none" baseline="0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9" y="1052513"/>
            <a:ext cx="4362275" cy="306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3361190"/>
            <a:ext cx="4241800" cy="296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53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Просмотр созданной конфигурации CLI</a:t>
            </a:r>
            <a:endParaRPr lang="ru-RU" sz="2800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79" y="1495425"/>
            <a:ext cx="8489242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82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Разделы конфигурации и мониторинга ASDM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7" y="1091839"/>
            <a:ext cx="2954927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Раздел конфигурации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82" y="1464837"/>
            <a:ext cx="6853237" cy="48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10.2.4: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Конфигурирование SSL VPN с использованием клиента </a:t>
            </a:r>
            <a:r>
              <a:rPr lang="ru-RU" sz="2800" b="0" i="0" u="none" baseline="0" dirty="0" err="1"/>
              <a:t>AnyConnect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482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SSL VPN </a:t>
            </a:r>
            <a:r>
              <a:rPr lang="ru-RU" sz="2800" b="0" i="0" u="none" baseline="0" dirty="0" err="1"/>
              <a:t>AnyConnect</a:t>
            </a:r>
            <a:endParaRPr lang="ru-RU" sz="2800" b="0" i="0" u="none" baseline="0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9" y="990600"/>
            <a:ext cx="518859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5593404" y="4072691"/>
            <a:ext cx="3479073" cy="4290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Мастер VPN с использованием клиента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657850" y="2410000"/>
            <a:ext cx="2076450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Ассистент ASDM</a:t>
            </a: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568" y="4429125"/>
            <a:ext cx="7142163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08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Пример топологии SSL VPN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4" y="1362982"/>
            <a:ext cx="7758112" cy="476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5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 err="1"/>
              <a:t>AnyConnect</a:t>
            </a:r>
            <a:r>
              <a:rPr lang="ru-RU" sz="2800" b="0" i="0" u="none" baseline="0" dirty="0"/>
              <a:t> SSL VPN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4" y="1057275"/>
            <a:ext cx="5338762" cy="317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759552" y="4895394"/>
            <a:ext cx="2640873" cy="629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выбора профиля подключения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676900" y="1786771"/>
            <a:ext cx="32289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Начальное окно мастера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</a:t>
            </a:r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40" y="3105150"/>
            <a:ext cx="5309288" cy="317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6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 err="1"/>
              <a:t>AnyConnect</a:t>
            </a:r>
            <a:r>
              <a:rPr lang="ru-RU" sz="2800" b="0" i="0" u="none" baseline="0" dirty="0"/>
              <a:t> SSL VPN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66700" y="1020009"/>
            <a:ext cx="667702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выбора протоколов VPN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439331"/>
            <a:ext cx="8134350" cy="484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6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AnyConnect SSL VPN (продолжение)</a:t>
            </a:r>
            <a:endParaRPr lang="ru-RU" sz="2800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4" y="981076"/>
            <a:ext cx="5253036" cy="313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50" y="4205288"/>
            <a:ext cx="593407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99977" y="4895394"/>
            <a:ext cx="2640873" cy="629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добавления образа клиента AnyConnect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645950" y="2335438"/>
            <a:ext cx="32289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образов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клиентского </a:t>
            </a:r>
            <a:r>
              <a:rPr lang="ru-RU" sz="1800" b="0" i="0" u="none" baseline="0" dirty="0"/>
              <a:t>ПО</a:t>
            </a:r>
          </a:p>
        </p:txBody>
      </p:sp>
    </p:spTree>
    <p:extLst>
      <p:ext uri="{BB962C8B-B14F-4D97-AF65-F5344CB8AC3E}">
        <p14:creationId xmlns:p14="http://schemas.microsoft.com/office/powerpoint/2010/main" val="2151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AnyConnect SSL VPN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99978" y="5038269"/>
            <a:ext cx="2640873" cy="629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добавления образа клиента AnyConnect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103025" y="2547281"/>
            <a:ext cx="32289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содержимого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err="1" smtClean="0"/>
              <a:t>флеш</a:t>
            </a:r>
            <a:r>
              <a:rPr lang="ru-RU" sz="1800" b="0" i="0" u="none" baseline="0" dirty="0" smtClean="0"/>
              <a:t>-памяти</a:t>
            </a:r>
            <a:endParaRPr lang="ru-RU" sz="1800" b="0" i="0" u="none" baseline="0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8" y="1076326"/>
            <a:ext cx="4529198" cy="372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49" y="4233075"/>
            <a:ext cx="5769775" cy="200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2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AnyConnect SSL VPN (продолжение)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35750" y="1070906"/>
            <a:ext cx="7282650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Заполненное окно образов клиентского ПО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2" y="1437442"/>
            <a:ext cx="8148637" cy="486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2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AnyConnect SSL VPN (продолжение)</a:t>
            </a:r>
            <a:endParaRPr lang="ru-RU" sz="2800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21" y="1494593"/>
            <a:ext cx="8048358" cy="480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35750" y="1070906"/>
            <a:ext cx="41933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способов аутентификации</a:t>
            </a:r>
          </a:p>
        </p:txBody>
      </p:sp>
    </p:spTree>
    <p:extLst>
      <p:ext uri="{BB962C8B-B14F-4D97-AF65-F5344CB8AC3E}">
        <p14:creationId xmlns:p14="http://schemas.microsoft.com/office/powerpoint/2010/main" val="190849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AnyConnect SSL VPN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792890" y="4904919"/>
            <a:ext cx="2640873" cy="629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добавления пула IPv4-адресов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798350" y="2122762"/>
            <a:ext cx="32289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управления клиентскими адресами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9" y="1076325"/>
            <a:ext cx="5186422" cy="309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3319463"/>
            <a:ext cx="53435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5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31410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Разделы конфигурации и мониторинга ASDM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7" y="1193619"/>
            <a:ext cx="2954927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Разделы мониторинга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11" y="1665685"/>
            <a:ext cx="6543178" cy="466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3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AnyConnect SSL VPN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223840" y="4904919"/>
            <a:ext cx="3209924" cy="629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настройки серверов разрешения сетевых имен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565775" y="2037037"/>
            <a:ext cx="32289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Заполненное окно управления клиентскими адресами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9" y="1066801"/>
            <a:ext cx="5243511" cy="312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3248223"/>
            <a:ext cx="5156200" cy="306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46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AnyConnect SSL VPN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69875" y="1179787"/>
            <a:ext cx="795972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Заполненное окно настройки серверов разрешения сетевых имен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9" y="1603474"/>
            <a:ext cx="7896583" cy="470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AnyConnect SSL VPN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04815" y="4904919"/>
            <a:ext cx="3014660" cy="629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Заполненное окно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NAT </a:t>
            </a:r>
            <a:r>
              <a:rPr lang="ru-RU" sz="1800" b="0" i="0" u="none" baseline="0" dirty="0" err="1"/>
              <a:t>Exempt</a:t>
            </a:r>
            <a:endParaRPr lang="ru-RU" sz="1800" b="0" i="0" u="none" baseline="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699125" y="2037037"/>
            <a:ext cx="32289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NAT </a:t>
            </a:r>
            <a:r>
              <a:rPr lang="ru-RU" sz="1800" b="0" i="0" u="none" baseline="0" dirty="0" err="1"/>
              <a:t>Exempt</a:t>
            </a:r>
            <a:endParaRPr lang="ru-RU" sz="1800" b="0" i="0" u="none" baseline="0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0" y="1076325"/>
            <a:ext cx="538072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4" y="3123972"/>
            <a:ext cx="5380729" cy="320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1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AnyConnect SSL VPN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909640" y="5109934"/>
            <a:ext cx="2395535" cy="429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сводки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699125" y="2037037"/>
            <a:ext cx="32289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Варианты развертывания клиента </a:t>
            </a:r>
            <a:r>
              <a:rPr lang="ru-RU" sz="1800" b="0" i="0" u="none" baseline="0" dirty="0" err="1"/>
              <a:t>AnyConnect</a:t>
            </a:r>
            <a:endParaRPr lang="ru-RU" sz="1800" b="0" i="0" u="none" baseline="0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076325"/>
            <a:ext cx="5380728" cy="320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114675"/>
            <a:ext cx="5380037" cy="320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8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Проверка настроек подключения </a:t>
            </a:r>
            <a:r>
              <a:rPr lang="ru-RU" sz="2800" b="0" i="0" u="none" baseline="0" dirty="0" err="1"/>
              <a:t>AnyConnect</a:t>
            </a:r>
            <a:endParaRPr lang="ru-RU" sz="2800" b="0" i="0" u="none" baseline="0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9" y="1440914"/>
            <a:ext cx="7739062" cy="487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90514" y="1037769"/>
            <a:ext cx="7750400" cy="629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Страница профилей подключения </a:t>
            </a:r>
            <a:r>
              <a:rPr lang="ru-RU" sz="1800" b="0" i="0" u="none" baseline="0" dirty="0" err="1"/>
              <a:t>AnyConnect</a:t>
            </a:r>
            <a:endParaRPr lang="ru-RU" sz="18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40734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Проверка настроек подключения </a:t>
            </a:r>
            <a:r>
              <a:rPr lang="ru-RU" sz="2800" b="0" i="0" u="none" baseline="0" dirty="0" err="1"/>
              <a:t>AnyConnect</a:t>
            </a:r>
            <a:r>
              <a:rPr lang="ru-RU" sz="2800" b="0" i="0" u="none" baseline="0" dirty="0"/>
              <a:t>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90514" y="1942644"/>
            <a:ext cx="8142286" cy="629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Проверка конфигурации с использованием клиента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4" y="2386013"/>
            <a:ext cx="8404474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39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4" y="966789"/>
            <a:ext cx="4805361" cy="336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909640" y="5109934"/>
            <a:ext cx="2395535" cy="429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входа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191125" y="2037037"/>
            <a:ext cx="37369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сертификата безопасности</a:t>
            </a:r>
          </a:p>
        </p:txBody>
      </p:sp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2966597"/>
            <a:ext cx="4758850" cy="33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6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909640" y="5109934"/>
            <a:ext cx="3357560" cy="4290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ручной установки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629150" y="1903687"/>
            <a:ext cx="37369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клиента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err="1" smtClean="0"/>
              <a:t>Cisco</a:t>
            </a:r>
            <a:r>
              <a:rPr lang="ru-RU" sz="1800" b="0" i="0" u="none" baseline="0" dirty="0" smtClean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" y="1041227"/>
            <a:ext cx="4243386" cy="316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3016991"/>
            <a:ext cx="4400552" cy="328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2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42901" y="2500487"/>
            <a:ext cx="4775200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запуска установщика</a:t>
            </a:r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2924174"/>
            <a:ext cx="8402083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44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6" y="1396231"/>
            <a:ext cx="6343649" cy="492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95274" y="972544"/>
            <a:ext cx="6207126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настройки клиента </a:t>
            </a:r>
            <a:r>
              <a:rPr lang="ru-RU" sz="1800" b="0" i="0" u="none" baseline="0" dirty="0" err="1"/>
              <a:t>Cisco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</a:t>
            </a:r>
          </a:p>
        </p:txBody>
      </p:sp>
    </p:spTree>
    <p:extLst>
      <p:ext uri="{BB962C8B-B14F-4D97-AF65-F5344CB8AC3E}">
        <p14:creationId xmlns:p14="http://schemas.microsoft.com/office/powerpoint/2010/main" val="179155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Конфигурирование и доступ к ASDM на ASA5505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4" y="1724025"/>
            <a:ext cx="7618413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8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95274" y="972544"/>
            <a:ext cx="53244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соглашения с конечным пользователем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3" y="1396230"/>
            <a:ext cx="4191001" cy="326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4" y="3219210"/>
            <a:ext cx="5110163" cy="288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588553" y="2617411"/>
            <a:ext cx="4662488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контроля учетных записей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94478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95274" y="972544"/>
            <a:ext cx="745535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Готовность к установке клиента </a:t>
            </a:r>
            <a:r>
              <a:rPr lang="ru-RU" sz="1800" b="0" i="0" u="none" baseline="0" dirty="0" err="1"/>
              <a:t>AnyConnect</a:t>
            </a:r>
            <a:endParaRPr lang="ru-RU" sz="1800" b="0" i="0" u="none" baseline="0" dirty="0"/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919844" y="2367891"/>
            <a:ext cx="3805237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Установка клиента AnyConnect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3" y="1360604"/>
            <a:ext cx="4581709" cy="355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47" y="2791579"/>
            <a:ext cx="4581709" cy="3559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95274" y="972544"/>
            <a:ext cx="5324475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Завершение установки </a:t>
            </a:r>
            <a:r>
              <a:rPr lang="ru-RU" sz="1800" b="0" i="0" u="none" baseline="0" dirty="0" err="1"/>
              <a:t>Cisco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396231"/>
            <a:ext cx="627697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90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7" y="1621037"/>
            <a:ext cx="3705225" cy="468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71474" y="972822"/>
            <a:ext cx="4124324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Запуск </a:t>
            </a:r>
            <a:r>
              <a:rPr lang="ru-RU" sz="1800" b="0" i="0" u="none" baseline="0" dirty="0" err="1"/>
              <a:t>Cisco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 </a:t>
            </a:r>
            <a:r>
              <a:rPr lang="ru-RU" sz="1800" b="0" i="0" u="none" baseline="0" dirty="0" err="1"/>
              <a:t>Cisco</a:t>
            </a:r>
            <a:endParaRPr lang="ru-RU" sz="1800" b="0" i="0" u="none" baseline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13" y="1621036"/>
            <a:ext cx="3431055" cy="468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824413" y="972822"/>
            <a:ext cx="3595687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клиента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err="1" smtClean="0"/>
              <a:t>Cisco</a:t>
            </a:r>
            <a:r>
              <a:rPr lang="ru-RU" sz="1800" b="0" i="0" u="none" baseline="0" dirty="0" smtClean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</a:t>
            </a:r>
          </a:p>
        </p:txBody>
      </p:sp>
    </p:spTree>
    <p:extLst>
      <p:ext uri="{BB962C8B-B14F-4D97-AF65-F5344CB8AC3E}">
        <p14:creationId xmlns:p14="http://schemas.microsoft.com/office/powerpoint/2010/main" val="262013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66701" y="1035929"/>
            <a:ext cx="5114924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подключения </a:t>
            </a:r>
            <a:r>
              <a:rPr lang="ru-RU" sz="1800" b="0" i="0" u="none" baseline="0" dirty="0" err="1"/>
              <a:t>Cisco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459615"/>
            <a:ext cx="3452812" cy="4817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3705225"/>
            <a:ext cx="5542598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3939720" y="3062514"/>
            <a:ext cx="4572000" cy="664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предупреждения сертификата безопасности</a:t>
            </a:r>
          </a:p>
        </p:txBody>
      </p:sp>
    </p:spTree>
    <p:extLst>
      <p:ext uri="{BB962C8B-B14F-4D97-AF65-F5344CB8AC3E}">
        <p14:creationId xmlns:p14="http://schemas.microsoft.com/office/powerpoint/2010/main" val="31465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19076" y="959729"/>
            <a:ext cx="4571999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аутентификации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err="1" smtClean="0"/>
              <a:t>Cisco</a:t>
            </a:r>
            <a:r>
              <a:rPr lang="ru-RU" sz="1800" b="0" i="0" u="none" baseline="0" dirty="0" smtClean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74" y="1609725"/>
            <a:ext cx="3399176" cy="473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605" y="2733278"/>
            <a:ext cx="4210545" cy="2905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4228605" y="1971675"/>
            <a:ext cx="4210545" cy="688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Значок </a:t>
            </a:r>
            <a:r>
              <a:rPr lang="ru-RU" sz="1800" b="0" i="0" u="none" baseline="0" dirty="0" err="1"/>
              <a:t>Cisco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 в области уведомлений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5094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Установка клиента AnyConnect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19077" y="931154"/>
            <a:ext cx="3333750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Статус </a:t>
            </a:r>
            <a:r>
              <a:rPr lang="ru-RU" sz="1800" b="0" i="0" u="none" baseline="0" dirty="0" smtClean="0"/>
              <a:t>клиента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err="1" smtClean="0"/>
              <a:t>Cisco</a:t>
            </a:r>
            <a:r>
              <a:rPr lang="ru-RU" sz="1800" b="0" i="0" u="none" baseline="0" dirty="0" smtClean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VPN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547813"/>
            <a:ext cx="3409949" cy="476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933452" y="1547812"/>
            <a:ext cx="4972581" cy="4757737"/>
            <a:chOff x="3924300" y="1490663"/>
            <a:chExt cx="5065712" cy="4910137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300" y="1490663"/>
              <a:ext cx="5056187" cy="4069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825" y="4660450"/>
              <a:ext cx="5056187" cy="174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 Placeholder 6"/>
          <p:cNvSpPr txBox="1">
            <a:spLocks/>
          </p:cNvSpPr>
          <p:nvPr/>
        </p:nvSpPr>
        <p:spPr>
          <a:xfrm>
            <a:off x="3933452" y="931154"/>
            <a:ext cx="4571999" cy="423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Проверка подключения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к</a:t>
            </a:r>
            <a:r>
              <a:rPr lang="ru-RU" sz="1800" b="0" i="0" u="none" baseline="0" dirty="0"/>
              <a:t> внутренней сети</a:t>
            </a:r>
          </a:p>
        </p:txBody>
      </p:sp>
    </p:spTree>
    <p:extLst>
      <p:ext uri="{BB962C8B-B14F-4D97-AF65-F5344CB8AC3E}">
        <p14:creationId xmlns:p14="http://schemas.microsoft.com/office/powerpoint/2010/main" val="154589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Просмотр созданной конфигурации CLI</a:t>
            </a:r>
            <a:endParaRPr lang="ru-RU" sz="2800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10" y="1052513"/>
            <a:ext cx="5959261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87656" y="1340729"/>
            <a:ext cx="2424854" cy="38789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Настройки конфигурации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SSL </a:t>
            </a:r>
            <a:r>
              <a:rPr lang="ru-RU" sz="1800" b="0" i="0" u="none" baseline="0" dirty="0"/>
              <a:t>VPN:</a:t>
            </a:r>
          </a:p>
          <a:p>
            <a:pPr algn="l" rtl="0"/>
            <a:r>
              <a:rPr lang="ru-RU" sz="1800" b="0" i="0" u="none" baseline="0" dirty="0"/>
              <a:t>NAT</a:t>
            </a:r>
          </a:p>
          <a:p>
            <a:pPr algn="l" rtl="0"/>
            <a:r>
              <a:rPr lang="ru-RU" sz="1800" b="0" i="0" u="none" baseline="0" dirty="0" err="1"/>
              <a:t>WebVPN</a:t>
            </a:r>
            <a:endParaRPr lang="ru-RU" sz="1800" dirty="0" smtClean="0"/>
          </a:p>
          <a:p>
            <a:pPr algn="l" rtl="0"/>
            <a:r>
              <a:rPr lang="ru-RU" sz="1800" b="0" i="0" u="none" baseline="0" dirty="0"/>
              <a:t>Групповая политика</a:t>
            </a:r>
          </a:p>
          <a:p>
            <a:pPr algn="l" rtl="0"/>
            <a:r>
              <a:rPr lang="ru-RU" sz="1800" b="0" i="0" u="none" baseline="0" dirty="0"/>
              <a:t>Группа туннелей</a:t>
            </a:r>
          </a:p>
        </p:txBody>
      </p:sp>
      <p:sp>
        <p:nvSpPr>
          <p:cNvPr id="3" name="Rectangle 2"/>
          <p:cNvSpPr/>
          <p:nvPr/>
        </p:nvSpPr>
        <p:spPr>
          <a:xfrm>
            <a:off x="2781300" y="1143000"/>
            <a:ext cx="5410200" cy="922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</p:txBody>
      </p:sp>
      <p:sp>
        <p:nvSpPr>
          <p:cNvPr id="7" name="Rectangle 6"/>
          <p:cNvSpPr/>
          <p:nvPr/>
        </p:nvSpPr>
        <p:spPr>
          <a:xfrm>
            <a:off x="2781300" y="2118360"/>
            <a:ext cx="5410200" cy="922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</p:txBody>
      </p:sp>
      <p:sp>
        <p:nvSpPr>
          <p:cNvPr id="8" name="Rectangle 7"/>
          <p:cNvSpPr/>
          <p:nvPr/>
        </p:nvSpPr>
        <p:spPr>
          <a:xfrm>
            <a:off x="2781300" y="3246120"/>
            <a:ext cx="5410200" cy="112014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</p:txBody>
      </p:sp>
      <p:sp>
        <p:nvSpPr>
          <p:cNvPr id="9" name="Rectangle 8"/>
          <p:cNvSpPr/>
          <p:nvPr/>
        </p:nvSpPr>
        <p:spPr>
          <a:xfrm>
            <a:off x="2781300" y="4556760"/>
            <a:ext cx="5410200" cy="13563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1767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10.1.2: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Меню мастеров ASDM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619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Мастера ASDM</a:t>
            </a:r>
            <a:endParaRPr lang="ru-RU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1" y="1109663"/>
            <a:ext cx="7987798" cy="521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Мастер запуска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009651"/>
            <a:ext cx="418925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712697" y="1574619"/>
            <a:ext cx="2954927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мастера запуска для начала работы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57" y="2371724"/>
            <a:ext cx="418925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905347" y="5289369"/>
            <a:ext cx="3238027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мастера запуска </a:t>
            </a:r>
            <a:r>
              <a:rPr lang="ru-RU" sz="1800" b="0" i="0" u="none" baseline="0" dirty="0" smtClean="0"/>
              <a:t>для</a:t>
            </a:r>
            <a:r>
              <a:rPr lang="en-US" sz="1800" b="0" i="0" u="none" baseline="0" dirty="0" smtClean="0"/>
              <a:t> </a:t>
            </a:r>
            <a:r>
              <a:rPr lang="ru-RU" sz="1800" b="0" i="0" u="none" baseline="0" dirty="0" smtClean="0"/>
              <a:t>базовой </a:t>
            </a:r>
            <a:r>
              <a:rPr lang="ru-RU" sz="1800" b="0" i="0" u="none" baseline="0" dirty="0"/>
              <a:t>конфигурации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Мастер запуска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712697" y="1574619"/>
            <a:ext cx="2954927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мастера запуска для выбора интерфейса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188447" y="5289369"/>
            <a:ext cx="2954927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мастера запуска для назначения портов коммутатора</a:t>
            </a:r>
            <a:endParaRPr lang="ru-RU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35" y="1104902"/>
            <a:ext cx="418925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23" y="2362202"/>
            <a:ext cx="4189688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98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Мастер запуска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712696" y="1396819"/>
            <a:ext cx="4317003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мастера запуска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для </a:t>
            </a:r>
            <a:r>
              <a:rPr lang="ru-RU" sz="1800" b="0" i="0" u="none" baseline="0" dirty="0"/>
              <a:t>конфигурации IP-адресов интерфейсов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188447" y="5289369"/>
            <a:ext cx="2954927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мастера запуска для DHCP-сервера</a:t>
            </a:r>
            <a:endParaRPr lang="ru-RU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15" y="1104902"/>
            <a:ext cx="41812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23" y="2354625"/>
            <a:ext cx="4189688" cy="3969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0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Мастер запуска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712697" y="1561919"/>
            <a:ext cx="4056113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мастера запуска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для </a:t>
            </a:r>
            <a:r>
              <a:rPr lang="ru-RU" sz="1800" b="0" i="0" u="none" baseline="0" dirty="0"/>
              <a:t>трансляции адресов (NAT/PAT)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42925" y="5289369"/>
            <a:ext cx="3937455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мастера запуска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для </a:t>
            </a:r>
            <a:r>
              <a:rPr lang="ru-RU" sz="1800" b="0" i="0" u="none" baseline="0" dirty="0"/>
              <a:t>административного доступа</a:t>
            </a:r>
            <a:endParaRPr lang="ru-RU" sz="1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16" y="1104903"/>
            <a:ext cx="4197264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123" y="2348344"/>
            <a:ext cx="4189687" cy="394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10.1.1: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Знакомство с ASDM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Мастер запуска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12147" y="1174569"/>
            <a:ext cx="8231778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сводки мастера запуска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33" y="1609725"/>
            <a:ext cx="484513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41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Разные типы мастеров VPN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038225"/>
            <a:ext cx="5824537" cy="25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3757806"/>
            <a:ext cx="6658732" cy="245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6236698" y="2140732"/>
            <a:ext cx="2592978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Мастера ASDM VPN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71450" y="4518963"/>
            <a:ext cx="1964327" cy="937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Ассистент VPN удаленного доступа ASDM</a:t>
            </a:r>
          </a:p>
        </p:txBody>
      </p:sp>
    </p:spTree>
    <p:extLst>
      <p:ext uri="{BB962C8B-B14F-4D97-AF65-F5344CB8AC3E}">
        <p14:creationId xmlns:p14="http://schemas.microsoft.com/office/powerpoint/2010/main" val="2820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Другие мастера</a:t>
            </a:r>
            <a:endParaRPr lang="ru-RU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" y="1309688"/>
            <a:ext cx="7173536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10.1.3: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Настройка сервисов и параметров управления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105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настроек в ASDM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862138"/>
            <a:ext cx="8455822" cy="33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71463" y="1404289"/>
            <a:ext cx="6281737" cy="4686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Вкладка Конфигурация – Настройка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31315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настроек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71463" y="1404289"/>
            <a:ext cx="6281737" cy="4686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Вкладка Конфигурация – Управление устройством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902" y="1872891"/>
            <a:ext cx="6522196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09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базовых настроек в ASDM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1243013"/>
            <a:ext cx="3858470" cy="281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3711860"/>
            <a:ext cx="5413375" cy="253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4176713" y="2291629"/>
            <a:ext cx="4157662" cy="717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Конфигурирование имени хоста, имени домена и пароля Enable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38163" y="4621428"/>
            <a:ext cx="2938462" cy="717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Конфигурирование основной парольной фразы</a:t>
            </a:r>
          </a:p>
        </p:txBody>
      </p:sp>
    </p:spTree>
    <p:extLst>
      <p:ext uri="{BB962C8B-B14F-4D97-AF65-F5344CB8AC3E}">
        <p14:creationId xmlns:p14="http://schemas.microsoft.com/office/powerpoint/2010/main" val="173677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базовых настроек в ASDM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33363" y="1034330"/>
            <a:ext cx="8139112" cy="358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Конфигурирование официальных уведомлений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4" y="1485900"/>
            <a:ext cx="7491412" cy="484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27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интерфейсов в ASDM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82" y="1593755"/>
            <a:ext cx="6777037" cy="465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19088" y="1147704"/>
            <a:ext cx="4586741" cy="358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Конфигурирование интерфейсов</a:t>
            </a:r>
          </a:p>
        </p:txBody>
      </p:sp>
    </p:spTree>
    <p:extLst>
      <p:ext uri="{BB962C8B-B14F-4D97-AF65-F5344CB8AC3E}">
        <p14:creationId xmlns:p14="http://schemas.microsoft.com/office/powerpoint/2010/main" val="162084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интерфейсов в ASDM (продолжение)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61950" y="1137752"/>
            <a:ext cx="3933825" cy="358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Добавление внешнего (</a:t>
            </a:r>
            <a:r>
              <a:rPr lang="ru-RU" sz="1800" b="0" i="0" u="none" baseline="0" dirty="0" err="1"/>
              <a:t>outside</a:t>
            </a:r>
            <a:r>
              <a:rPr lang="ru-RU" sz="1800" b="0" i="0" u="none" baseline="0" dirty="0"/>
              <a:t>) интерфейса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4" y="1828800"/>
            <a:ext cx="4079189" cy="429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48" y="3323830"/>
            <a:ext cx="5034609" cy="210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4493739" y="2651774"/>
            <a:ext cx="3933825" cy="358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переназначения порта коммутатора</a:t>
            </a:r>
          </a:p>
        </p:txBody>
      </p:sp>
    </p:spTree>
    <p:extLst>
      <p:ext uri="{BB962C8B-B14F-4D97-AF65-F5344CB8AC3E}">
        <p14:creationId xmlns:p14="http://schemas.microsoft.com/office/powerpoint/2010/main" val="3097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Обзор ASDM </a:t>
            </a: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108295"/>
            <a:ext cx="7308850" cy="51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интерфейсов в ASDM (продолжение)</a:t>
            </a:r>
            <a:endParaRPr lang="ru-RU" sz="2800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86" y="1114110"/>
            <a:ext cx="4828664" cy="507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6"/>
          <p:cNvSpPr txBox="1">
            <a:spLocks/>
          </p:cNvSpPr>
          <p:nvPr/>
        </p:nvSpPr>
        <p:spPr>
          <a:xfrm>
            <a:off x="5238750" y="3146162"/>
            <a:ext cx="3400425" cy="358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Добавление внешнего (outside) интерфейса</a:t>
            </a:r>
          </a:p>
        </p:txBody>
      </p:sp>
    </p:spTree>
    <p:extLst>
      <p:ext uri="{BB962C8B-B14F-4D97-AF65-F5344CB8AC3E}">
        <p14:creationId xmlns:p14="http://schemas.microsoft.com/office/powerpoint/2010/main" val="18360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интерфейсов в ASDM (продолжение)</a:t>
            </a:r>
            <a:endParaRPr lang="ru-RU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343976"/>
            <a:ext cx="7636519" cy="2908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4676775"/>
            <a:ext cx="7513637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285749" y="985274"/>
            <a:ext cx="6869794" cy="358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Расширенные настройки внешнего интерфейса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285749" y="4299974"/>
            <a:ext cx="6985908" cy="358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Обновленная страница интерфейсов</a:t>
            </a:r>
          </a:p>
        </p:txBody>
      </p:sp>
    </p:spTree>
    <p:extLst>
      <p:ext uri="{BB962C8B-B14F-4D97-AF65-F5344CB8AC3E}">
        <p14:creationId xmlns:p14="http://schemas.microsoft.com/office/powerpoint/2010/main" val="38789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интерфейсов в ASDM (продолжение)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85748" y="1642500"/>
            <a:ext cx="5273223" cy="358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Проверка состояния интерфейсов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5" y="2086927"/>
            <a:ext cx="8478330" cy="283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091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интерфейсов в ASDM (продолжение)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638674" y="2679013"/>
            <a:ext cx="3933825" cy="358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Включение портов коммутаторов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049478"/>
            <a:ext cx="4038601" cy="361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2" y="4793816"/>
            <a:ext cx="6685756" cy="1506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285749" y="5208333"/>
            <a:ext cx="1966912" cy="677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Применение конфигурации</a:t>
            </a:r>
          </a:p>
        </p:txBody>
      </p:sp>
    </p:spTree>
    <p:extLst>
      <p:ext uri="{BB962C8B-B14F-4D97-AF65-F5344CB8AC3E}">
        <p14:creationId xmlns:p14="http://schemas.microsoft.com/office/powerpoint/2010/main" val="97634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системного времени в ASDM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6534149" y="1908167"/>
            <a:ext cx="2255839" cy="6571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Ручное изменение системного времени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85861"/>
            <a:ext cx="6200775" cy="210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396230"/>
            <a:ext cx="4922838" cy="287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48801" y="4508321"/>
            <a:ext cx="3533775" cy="647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Использование протокола NTP для изменения системного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294385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системного времени в ASDM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857749" y="2239959"/>
            <a:ext cx="2952751" cy="396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Добавление NTP-сервера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162051" y="4440148"/>
            <a:ext cx="3086100" cy="416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Конфигурирование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NTP-сервера</a:t>
            </a:r>
            <a:endParaRPr lang="ru-RU" sz="1800" b="0" i="0" u="none" baseline="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097867"/>
            <a:ext cx="433387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3" y="3148013"/>
            <a:ext cx="4314825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7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системного времени в ASDM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342899" y="1068384"/>
            <a:ext cx="5027387" cy="396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Применение конфигурации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44" y="1541467"/>
            <a:ext cx="6386512" cy="4733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93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маршрутизации в ASDM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062039"/>
            <a:ext cx="3996805" cy="337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3922298"/>
            <a:ext cx="5518150" cy="232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4330699" y="2551903"/>
            <a:ext cx="2952751" cy="396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Конфигурирование маршрутизации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247650" y="4751873"/>
            <a:ext cx="2952751" cy="662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Настройка статического маршрута по умолчанию</a:t>
            </a:r>
          </a:p>
        </p:txBody>
      </p:sp>
    </p:spTree>
    <p:extLst>
      <p:ext uri="{BB962C8B-B14F-4D97-AF65-F5344CB8AC3E}">
        <p14:creationId xmlns:p14="http://schemas.microsoft.com/office/powerpoint/2010/main" val="177225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маршрутизации в ASDM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653141" y="1096859"/>
            <a:ext cx="2952751" cy="3968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Детали статического маршрута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17845" y="1096859"/>
            <a:ext cx="4054615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или редактирования маршрута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41" y="1781175"/>
            <a:ext cx="4060990" cy="452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1781175"/>
            <a:ext cx="4053371" cy="45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1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маршрутизации в ASDM (продолжение)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17845" y="1773247"/>
            <a:ext cx="4054615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Применение конфигурации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45" y="2228850"/>
            <a:ext cx="8483255" cy="288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24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Подготовка к работе с ASDM 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28625" y="4556898"/>
            <a:ext cx="2733675" cy="727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Проверка </a:t>
            </a:r>
            <a:r>
              <a:rPr lang="ru-RU" sz="1800" b="0" i="0" u="none" baseline="0" dirty="0" smtClean="0"/>
              <a:t>подключения</a:t>
            </a:r>
            <a:r>
              <a:rPr lang="en-US" sz="1800" b="0" i="0" u="none" baseline="0" dirty="0" smtClean="0"/>
              <a:t> </a:t>
            </a:r>
            <a:r>
              <a:rPr lang="ru-RU" sz="1800" b="0" i="0" u="none" baseline="0" dirty="0" smtClean="0"/>
              <a:t>к</a:t>
            </a:r>
            <a:r>
              <a:rPr lang="ru-RU" sz="1800" b="0" i="0" u="none" baseline="0" dirty="0"/>
              <a:t> ASA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2991"/>
            <a:ext cx="4829175" cy="257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679" y="3524250"/>
            <a:ext cx="5542084" cy="279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305425" y="1987653"/>
            <a:ext cx="2733675" cy="7274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Подготовка ASA 5505</a:t>
            </a:r>
          </a:p>
        </p:txBody>
      </p:sp>
    </p:spTree>
    <p:extLst>
      <p:ext uri="{BB962C8B-B14F-4D97-AF65-F5344CB8AC3E}">
        <p14:creationId xmlns:p14="http://schemas.microsoft.com/office/powerpoint/2010/main" val="10121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442011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управления доступом к устройству в ASDM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723" y="1885949"/>
            <a:ext cx="6260554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181452" y="1419224"/>
            <a:ext cx="8448198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Конфигурирование доступа через ASDM/HTTPS/</a:t>
            </a:r>
            <a:r>
              <a:rPr lang="ru-RU" sz="1800" b="0" i="0" u="none" baseline="0" dirty="0" err="1"/>
              <a:t>Telnet</a:t>
            </a:r>
            <a:r>
              <a:rPr lang="ru-RU" sz="1800" b="0" i="0" u="none" baseline="0" dirty="0"/>
              <a:t>/SSH</a:t>
            </a:r>
          </a:p>
        </p:txBody>
      </p:sp>
    </p:spTree>
    <p:extLst>
      <p:ext uri="{BB962C8B-B14F-4D97-AF65-F5344CB8AC3E}">
        <p14:creationId xmlns:p14="http://schemas.microsoft.com/office/powerpoint/2010/main" val="68314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442011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управления доступом к устройству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886199" y="1762983"/>
            <a:ext cx="3320359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способа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доступа </a:t>
            </a:r>
            <a:r>
              <a:rPr lang="ru-RU" sz="1800" b="0" i="0" u="none" baseline="0" dirty="0"/>
              <a:t>к устройству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7" y="1433514"/>
            <a:ext cx="3509724" cy="2102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646781"/>
            <a:ext cx="4956175" cy="364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719378" y="4202321"/>
            <a:ext cx="2881073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Конфигурирование настроек SSH</a:t>
            </a:r>
          </a:p>
        </p:txBody>
      </p:sp>
    </p:spTree>
    <p:extLst>
      <p:ext uri="{BB962C8B-B14F-4D97-AF65-F5344CB8AC3E}">
        <p14:creationId xmlns:p14="http://schemas.microsoft.com/office/powerpoint/2010/main" val="17845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DHCP-сервисов в ASDM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88" y="1544086"/>
            <a:ext cx="7108825" cy="478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38378" y="1062038"/>
            <a:ext cx="2881073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Страница сервера DHCP</a:t>
            </a:r>
          </a:p>
        </p:txBody>
      </p:sp>
    </p:spTree>
    <p:extLst>
      <p:ext uri="{BB962C8B-B14F-4D97-AF65-F5344CB8AC3E}">
        <p14:creationId xmlns:p14="http://schemas.microsoft.com/office/powerpoint/2010/main" val="18428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DHCP-сервисов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38377" y="1062038"/>
            <a:ext cx="6439793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редактирования сервера DHCP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256" y="1485262"/>
            <a:ext cx="5617489" cy="482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53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DHCP-сервисов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38377" y="1062038"/>
            <a:ext cx="6613965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Конфигурирование сервисов DHCP-сервера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4" y="1481138"/>
            <a:ext cx="5534025" cy="4748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1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DHCP-сервисов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38377" y="1062038"/>
            <a:ext cx="5815679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Проверка работы сервисов DHCP-сервера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504227"/>
            <a:ext cx="6565900" cy="478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47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10.1.4: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Конфигурирование расширенных функций ASDM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2122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Объекты в ASDM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68" y="1481139"/>
            <a:ext cx="6682064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338377" y="1062038"/>
            <a:ext cx="5902765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Страница сетевых объектов/групп</a:t>
            </a:r>
          </a:p>
        </p:txBody>
      </p:sp>
    </p:spTree>
    <p:extLst>
      <p:ext uri="{BB962C8B-B14F-4D97-AF65-F5344CB8AC3E}">
        <p14:creationId xmlns:p14="http://schemas.microsoft.com/office/powerpoint/2010/main" val="18370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Объекты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33363" y="1195388"/>
            <a:ext cx="7125380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Добавление сетевых объектов/групп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538288"/>
            <a:ext cx="6643687" cy="246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03" y="3476625"/>
            <a:ext cx="4636496" cy="280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52438" y="4877233"/>
            <a:ext cx="4157422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</a:t>
            </a:r>
            <a:r>
              <a:rPr lang="ru-RU" sz="1800" b="0" i="0" u="none" baseline="0" dirty="0" smtClean="0"/>
              <a:t>сетевых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объектов</a:t>
            </a:r>
            <a:endParaRPr lang="ru-RU" sz="18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38718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Объекты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33362" y="1195388"/>
            <a:ext cx="7158039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группы сетевых объектов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1" y="1622214"/>
            <a:ext cx="6038850" cy="466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55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Запуск ASDM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408023" y="1482365"/>
            <a:ext cx="2731042" cy="654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Сертификат безопасности ASDM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36" y="981075"/>
            <a:ext cx="4957776" cy="3469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58" y="2590800"/>
            <a:ext cx="4183479" cy="372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236198" y="4863740"/>
            <a:ext cx="2084070" cy="654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запуска ASDM</a:t>
            </a:r>
          </a:p>
        </p:txBody>
      </p:sp>
    </p:spTree>
    <p:extLst>
      <p:ext uri="{BB962C8B-B14F-4D97-AF65-F5344CB8AC3E}">
        <p14:creationId xmlns:p14="http://schemas.microsoft.com/office/powerpoint/2010/main" val="268954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Объекты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33362" y="1195388"/>
            <a:ext cx="4624387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Страница сервисных объектов/групп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607241"/>
            <a:ext cx="6565900" cy="466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0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Объекты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33362" y="1195388"/>
            <a:ext cx="9955667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Добавление сервисных объектов/групп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576389"/>
            <a:ext cx="5770076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843213"/>
            <a:ext cx="43434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847724" y="4371975"/>
            <a:ext cx="3395662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сервисных </a:t>
            </a:r>
            <a:r>
              <a:rPr lang="ru-RU" sz="1800" b="0" i="0" u="none" baseline="0" dirty="0"/>
              <a:t>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16283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Объекты в 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33362" y="1195388"/>
            <a:ext cx="6602867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группы сервисных объектов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819" y="1704346"/>
            <a:ext cx="5948363" cy="460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21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ACL-списков с использованием ASDM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1540097"/>
            <a:ext cx="6727825" cy="478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33362" y="1138238"/>
            <a:ext cx="4624387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ACL-списки в ASDM</a:t>
            </a:r>
          </a:p>
        </p:txBody>
      </p:sp>
    </p:spTree>
    <p:extLst>
      <p:ext uri="{BB962C8B-B14F-4D97-AF65-F5344CB8AC3E}">
        <p14:creationId xmlns:p14="http://schemas.microsoft.com/office/powerpoint/2010/main" val="25706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Конфигурирование ACL-списков с использованием 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534025" y="1170370"/>
            <a:ext cx="3357563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Диаграмма правил доступа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695377"/>
            <a:ext cx="5052102" cy="4329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1695377"/>
            <a:ext cx="3224213" cy="4329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342899" y="1170370"/>
            <a:ext cx="5052102" cy="419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правил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33689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Конфигурирование динамического NAT в ASDM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990600"/>
            <a:ext cx="4769409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730" y="3409950"/>
            <a:ext cx="484257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219699" y="2228850"/>
            <a:ext cx="3657601" cy="400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сетевых </a:t>
            </a:r>
            <a:r>
              <a:rPr lang="ru-RU" sz="1800" b="0" i="0" u="none" baseline="0" dirty="0"/>
              <a:t>объектов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42924" y="4552950"/>
            <a:ext cx="3357563" cy="628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Создание сетевого объекта для публичных адресов</a:t>
            </a:r>
          </a:p>
        </p:txBody>
      </p:sp>
    </p:spTree>
    <p:extLst>
      <p:ext uri="{BB962C8B-B14F-4D97-AF65-F5344CB8AC3E}">
        <p14:creationId xmlns:p14="http://schemas.microsoft.com/office/powerpoint/2010/main" val="318406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динамического NAT в ASDM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648199" y="3312248"/>
            <a:ext cx="3657601" cy="647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Создание сетевого объекта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для </a:t>
            </a:r>
            <a:r>
              <a:rPr lang="ru-RU" sz="1800" b="0" i="0" u="none" baseline="0" dirty="0"/>
              <a:t>динамического NAT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985838"/>
            <a:ext cx="4205287" cy="5300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7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Конфигурирование динамического РAT в ASDM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31" y="1038224"/>
            <a:ext cx="4300538" cy="52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7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Конфигурирование статического NAT в ASDM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432747"/>
            <a:ext cx="4005262" cy="488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682" y="2590801"/>
            <a:ext cx="4324467" cy="372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66713" y="1066347"/>
            <a:ext cx="3657601" cy="337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Статический NAT в ASDM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495682" y="1954443"/>
            <a:ext cx="4648318" cy="4063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Расширенные настройки </a:t>
            </a:r>
            <a:r>
              <a:rPr lang="ru-RU" sz="1800" b="0" i="0" u="none" baseline="0" dirty="0" smtClean="0"/>
              <a:t>статического</a:t>
            </a:r>
            <a:r>
              <a:rPr lang="en-US" sz="1800" b="0" i="0" u="none" baseline="0" dirty="0" smtClean="0"/>
              <a:t> </a:t>
            </a:r>
            <a:r>
              <a:rPr lang="ru-RU" sz="1800" b="0" i="0" u="none" baseline="0" dirty="0" smtClean="0"/>
              <a:t>NAT </a:t>
            </a:r>
            <a:r>
              <a:rPr lang="ru-RU" sz="1800" b="0" i="0" u="none" baseline="0" dirty="0"/>
              <a:t>в ASDM</a:t>
            </a:r>
          </a:p>
        </p:txBody>
      </p:sp>
    </p:spTree>
    <p:extLst>
      <p:ext uri="{BB962C8B-B14F-4D97-AF65-F5344CB8AC3E}">
        <p14:creationId xmlns:p14="http://schemas.microsoft.com/office/powerpoint/2010/main" val="36536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Конфигурирование аутентификации AAA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366712" y="1520003"/>
            <a:ext cx="8384570" cy="337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Страница учетных записей пользователей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905000"/>
            <a:ext cx="8384569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96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Запуск ASDM (продолжение)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869133" y="4303428"/>
            <a:ext cx="2788467" cy="654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Предупреждение безопасности ASDM – 2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3" y="1109664"/>
            <a:ext cx="4229608" cy="1814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1" y="2922198"/>
            <a:ext cx="5089524" cy="341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4712698" y="1690023"/>
            <a:ext cx="2973694" cy="654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Предупреждение безопасности ASDM – 1</a:t>
            </a:r>
          </a:p>
        </p:txBody>
      </p:sp>
    </p:spTree>
    <p:extLst>
      <p:ext uri="{BB962C8B-B14F-4D97-AF65-F5344CB8AC3E}">
        <p14:creationId xmlns:p14="http://schemas.microsoft.com/office/powerpoint/2010/main" val="9515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аутентификации AAA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366711" y="1100903"/>
            <a:ext cx="7717746" cy="418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учетной записи пользователя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519279"/>
            <a:ext cx="6708775" cy="477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51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аутентификации AAA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366711" y="1100902"/>
            <a:ext cx="8617632" cy="7133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Страница групп серверов ААА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06" y="1512759"/>
            <a:ext cx="6808788" cy="484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аутентификации AAA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79156" y="1124449"/>
            <a:ext cx="3814764" cy="337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добавления группы серверов ААА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6" y="1728788"/>
            <a:ext cx="3954732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1728788"/>
            <a:ext cx="41052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672013" y="1124449"/>
            <a:ext cx="3814764" cy="337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добавления сервера ААА</a:t>
            </a:r>
          </a:p>
        </p:txBody>
      </p:sp>
    </p:spTree>
    <p:extLst>
      <p:ext uri="{BB962C8B-B14F-4D97-AF65-F5344CB8AC3E}">
        <p14:creationId xmlns:p14="http://schemas.microsoft.com/office/powerpoint/2010/main" val="5090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аутентификации AAA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888097" y="1204684"/>
            <a:ext cx="7312475" cy="500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с заполненными группами серверов ААА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4" y="1606961"/>
            <a:ext cx="7161213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88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аутентификации AAA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79156" y="1136239"/>
            <a:ext cx="7409132" cy="4426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Страница доступа ААА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1578873"/>
            <a:ext cx="6632575" cy="471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8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аутентификации AAA (продолжение)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79156" y="1136239"/>
            <a:ext cx="5083444" cy="337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Доступ AAA &gt; Окно настроек аутентификации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5" y="1824038"/>
            <a:ext cx="7505091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58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сервисной политики с использованием ASDM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1" y="1971674"/>
            <a:ext cx="8177559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79156" y="1136239"/>
            <a:ext cx="5083444" cy="337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Отображение сервисной политики в ASDM</a:t>
            </a:r>
          </a:p>
        </p:txBody>
      </p:sp>
    </p:spTree>
    <p:extLst>
      <p:ext uri="{BB962C8B-B14F-4D97-AF65-F5344CB8AC3E}">
        <p14:creationId xmlns:p14="http://schemas.microsoft.com/office/powerpoint/2010/main" val="261964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247430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сервисной политики с использованием 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79156" y="1136239"/>
            <a:ext cx="5083444" cy="337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Конфигурирование сервисной политики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1558235"/>
            <a:ext cx="6470650" cy="478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94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290972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сервисной политики с использованием 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79156" y="1136239"/>
            <a:ext cx="7547244" cy="4162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Конфигурирование критериев классификации трафика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552475"/>
            <a:ext cx="6461125" cy="475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45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247430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Конфигурирование сервисной политики с использованием 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79156" y="1136239"/>
            <a:ext cx="5083444" cy="337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Конфигурирование действий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69" y="1523350"/>
            <a:ext cx="6494463" cy="478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37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Запуск ASDM (продолжение)</a:t>
            </a:r>
            <a:endParaRPr lang="ru-RU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473200" y="4630543"/>
            <a:ext cx="2660650" cy="654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</a:t>
            </a:r>
            <a:r>
              <a:rPr lang="ru-RU" sz="1800" b="0" i="0" u="none" baseline="0" dirty="0" err="1"/>
              <a:t>Smart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Call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Home</a:t>
            </a:r>
            <a:endParaRPr lang="ru-RU" sz="1800" b="0" i="0" u="none" baseline="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4598397" y="1861473"/>
            <a:ext cx="3085103" cy="6542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Аутентификация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для </a:t>
            </a:r>
            <a:r>
              <a:rPr lang="ru-RU" sz="1800" b="0" i="0" u="none" baseline="0" dirty="0"/>
              <a:t>использования ASDM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143000"/>
            <a:ext cx="4248150" cy="292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040484"/>
            <a:ext cx="4424364" cy="324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7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10.2.1: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VPN между двумя пунктами (</a:t>
            </a:r>
            <a:r>
              <a:rPr lang="ru-RU" sz="2800" b="0" i="0" u="none" baseline="0" dirty="0" err="1"/>
              <a:t>Site-to-Site</a:t>
            </a:r>
            <a:r>
              <a:rPr lang="ru-RU" sz="2800" b="0" i="0" u="none" baseline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Поддержка устройством ASA Site-to-Site VPN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56" y="2224088"/>
            <a:ext cx="8251689" cy="264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ASA Site-to-Site VPN с использованием ASDM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6" y="1279525"/>
            <a:ext cx="7831408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555941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</a:t>
            </a:r>
            <a:r>
              <a:rPr lang="ru-RU" sz="2800" b="0" i="0" u="none" baseline="0" dirty="0" err="1"/>
              <a:t>Site-to-Site</a:t>
            </a:r>
            <a:r>
              <a:rPr lang="ru-RU" sz="2800" b="0" i="0" u="none" baseline="0" dirty="0"/>
              <a:t> VPN на маршрутизаторе ISR с помощью интерфейса командной строки (CLI)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59080" y="1333369"/>
            <a:ext cx="3931920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Базовая конфигурация ISR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1629679"/>
            <a:ext cx="7374041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4546308"/>
            <a:ext cx="7586663" cy="178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1209673" y="4206456"/>
            <a:ext cx="7498898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Конфигурирование политики ISAKMP</a:t>
            </a:r>
          </a:p>
        </p:txBody>
      </p:sp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 txBox="1">
            <a:spLocks/>
          </p:cNvSpPr>
          <p:nvPr/>
        </p:nvSpPr>
        <p:spPr>
          <a:xfrm>
            <a:off x="259079" y="1406231"/>
            <a:ext cx="7608571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Конфигурирование </a:t>
            </a:r>
            <a:r>
              <a:rPr lang="ru-RU" sz="1800" b="0" i="0" u="none" baseline="0" dirty="0" err="1"/>
              <a:t>IPsec</a:t>
            </a:r>
            <a:r>
              <a:rPr lang="ru-RU" sz="1800" b="0" i="0" u="none" baseline="0" dirty="0"/>
              <a:t> и VPN ACL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695721" y="3736303"/>
            <a:ext cx="5114654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Конфигурирование и применение </a:t>
            </a:r>
            <a:r>
              <a:rPr lang="ru-RU" sz="1800" b="0" i="0" u="none" baseline="0" dirty="0" err="1"/>
              <a:t>криптокарты</a:t>
            </a:r>
            <a:endParaRPr lang="ru-RU" sz="1800" b="0" i="0" u="none" baseline="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717445"/>
            <a:ext cx="7539037" cy="1991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296" y="4029076"/>
            <a:ext cx="7081568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1"/>
          <p:cNvSpPr txBox="1">
            <a:spLocks/>
          </p:cNvSpPr>
          <p:nvPr/>
        </p:nvSpPr>
        <p:spPr>
          <a:xfrm>
            <a:off x="229702" y="555941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/>
              <a:t>Конфигурирование </a:t>
            </a:r>
            <a:r>
              <a:rPr lang="ru-RU" sz="2800" dirty="0" err="1"/>
              <a:t>Site-to-Site</a:t>
            </a:r>
            <a:r>
              <a:rPr lang="ru-RU" sz="2800" dirty="0"/>
              <a:t> VPN на маршрутизаторе ISR с помощью интерфейса командной строки (CLI) (продолжение)</a:t>
            </a:r>
          </a:p>
        </p:txBody>
      </p:sp>
    </p:spTree>
    <p:extLst>
      <p:ext uri="{BB962C8B-B14F-4D97-AF65-F5344CB8AC3E}">
        <p14:creationId xmlns:p14="http://schemas.microsoft.com/office/powerpoint/2010/main" val="5006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398470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ASA </a:t>
            </a:r>
            <a:r>
              <a:rPr lang="ru-RU" sz="2800" b="0" i="0" u="none" baseline="0" dirty="0" err="1"/>
              <a:t>Site-to-Site</a:t>
            </a:r>
            <a:r>
              <a:rPr lang="ru-RU" sz="2800" b="0" i="0" u="none" baseline="0" dirty="0"/>
              <a:t> VPN с использованием ASDM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5842091" y="3578225"/>
            <a:ext cx="2901859" cy="4351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Базовая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конфигурация </a:t>
            </a:r>
            <a:r>
              <a:rPr lang="ru-RU" sz="1800" b="0" i="0" u="none" baseline="0" dirty="0"/>
              <a:t>ISR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1200151"/>
            <a:ext cx="551376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" y="4791077"/>
            <a:ext cx="5514555" cy="15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3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398470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ASA </a:t>
            </a:r>
            <a:r>
              <a:rPr lang="ru-RU" sz="2800" b="0" i="0" u="none" baseline="0" dirty="0" err="1"/>
              <a:t>Site-to-Site</a:t>
            </a:r>
            <a:r>
              <a:rPr lang="ru-RU" sz="2800" b="0" i="0" u="none" baseline="0" dirty="0"/>
              <a:t> VPN с использованием ASDM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6023065" y="2282825"/>
            <a:ext cx="2901859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Начальное окно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1" y="1271589"/>
            <a:ext cx="572122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161" y="3224214"/>
            <a:ext cx="572122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6"/>
          <p:cNvSpPr txBox="1">
            <a:spLocks/>
          </p:cNvSpPr>
          <p:nvPr/>
        </p:nvSpPr>
        <p:spPr>
          <a:xfrm>
            <a:off x="365216" y="4798220"/>
            <a:ext cx="2901859" cy="7175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определения удаленного VPN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96842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6" y="1285875"/>
            <a:ext cx="5829300" cy="313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3190875"/>
            <a:ext cx="5837722" cy="313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6289765" y="2266950"/>
            <a:ext cx="2416085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определения защищаемого трафика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679542" y="5156995"/>
            <a:ext cx="2187484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настроек безопасности</a:t>
            </a:r>
          </a:p>
        </p:txBody>
      </p:sp>
      <p:sp>
        <p:nvSpPr>
          <p:cNvPr id="8" name="Title 11"/>
          <p:cNvSpPr>
            <a:spLocks noGrp="1"/>
          </p:cNvSpPr>
          <p:nvPr>
            <p:ph type="title"/>
          </p:nvPr>
        </p:nvSpPr>
        <p:spPr>
          <a:xfrm>
            <a:off x="229702" y="398470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Конфигурирование ASA </a:t>
            </a:r>
            <a:r>
              <a:rPr lang="ru-RU" sz="2800" b="0" i="0" u="none" baseline="0" dirty="0" err="1"/>
              <a:t>Site-to-Site</a:t>
            </a:r>
            <a:r>
              <a:rPr lang="ru-RU" sz="2800" b="0" i="0" u="none" baseline="0" dirty="0"/>
              <a:t> VPN с использованием ASDM (продолжение)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0688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 txBox="1">
            <a:spLocks/>
          </p:cNvSpPr>
          <p:nvPr/>
        </p:nvSpPr>
        <p:spPr>
          <a:xfrm>
            <a:off x="6086475" y="2266950"/>
            <a:ext cx="2619375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NAT Exempt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76250" y="5156995"/>
            <a:ext cx="2390776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сводки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325562"/>
            <a:ext cx="5593258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44" y="3314700"/>
            <a:ext cx="5577706" cy="2994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1"/>
          <p:cNvSpPr txBox="1">
            <a:spLocks/>
          </p:cNvSpPr>
          <p:nvPr/>
        </p:nvSpPr>
        <p:spPr>
          <a:xfrm>
            <a:off x="229702" y="398470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 smtClean="0"/>
              <a:t>Конфигурирование ASA </a:t>
            </a:r>
            <a:r>
              <a:rPr lang="ru-RU" sz="2800" dirty="0" err="1" smtClean="0"/>
              <a:t>Site-to-Site</a:t>
            </a:r>
            <a:r>
              <a:rPr lang="ru-RU" sz="2800" dirty="0" smtClean="0"/>
              <a:t> VPN с использованием ASDM (продолжение)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911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231705"/>
            <a:ext cx="7889875" cy="503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1"/>
          <p:cNvSpPr txBox="1">
            <a:spLocks/>
          </p:cNvSpPr>
          <p:nvPr/>
        </p:nvSpPr>
        <p:spPr>
          <a:xfrm>
            <a:off x="229702" y="398470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/>
              <a:t>Проверка настроек </a:t>
            </a:r>
            <a:r>
              <a:rPr lang="ru-RU" sz="2800" dirty="0" err="1"/>
              <a:t>Site-to-Site</a:t>
            </a:r>
            <a:r>
              <a:rPr lang="ru-RU" sz="2800" dirty="0"/>
              <a:t> VPN с использованием ASDM</a:t>
            </a:r>
          </a:p>
        </p:txBody>
      </p:sp>
    </p:spTree>
    <p:extLst>
      <p:ext uri="{BB962C8B-B14F-4D97-AF65-F5344CB8AC3E}">
        <p14:creationId xmlns:p14="http://schemas.microsoft.com/office/powerpoint/2010/main" val="12680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26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Информационные панели главной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страницы </a:t>
            </a:r>
            <a:r>
              <a:rPr lang="ru-RU" sz="2800" b="0" i="0" u="none" baseline="0" dirty="0"/>
              <a:t>ASDM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7079252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Страница информационной панели устройства ASDM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543160"/>
            <a:ext cx="6686550" cy="482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61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8816" y="235182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Тестирование </a:t>
            </a:r>
            <a:r>
              <a:rPr lang="ru-RU" sz="2800" b="0" i="0" u="none" baseline="0" dirty="0" err="1"/>
              <a:t>Site-to-Site</a:t>
            </a:r>
            <a:r>
              <a:rPr lang="ru-RU" sz="2800" b="0" i="0" u="none" baseline="0" dirty="0"/>
              <a:t> VPN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с</a:t>
            </a:r>
            <a:r>
              <a:rPr lang="ru-RU" sz="2800" b="0" i="0" u="none" baseline="0" dirty="0"/>
              <a:t> использованием ASDM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9" y="1400175"/>
            <a:ext cx="7561263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33374" y="1013620"/>
            <a:ext cx="9071883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Установление подключения по VPN-туннелю к удаленной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38129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8816" y="191640"/>
            <a:ext cx="8772784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Тестирование </a:t>
            </a:r>
            <a:r>
              <a:rPr lang="ru-RU" sz="2800" b="0" i="0" u="none" baseline="0" dirty="0" err="1"/>
              <a:t>Site-to-Site</a:t>
            </a:r>
            <a:r>
              <a:rPr lang="ru-RU" sz="2800" b="0" i="0" u="none" baseline="0" dirty="0"/>
              <a:t> VPN с использованием ASDM (продолжение)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33374" y="1013620"/>
            <a:ext cx="7200901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Мониторинг VPN-туннеля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94" y="1491541"/>
            <a:ext cx="6627813" cy="472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4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18816" y="148098"/>
            <a:ext cx="8744209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Тестирование </a:t>
            </a:r>
            <a:r>
              <a:rPr lang="ru-RU" sz="2800" b="0" i="0" u="none" baseline="0" dirty="0" err="1"/>
              <a:t>Site-to-Site</a:t>
            </a:r>
            <a:r>
              <a:rPr lang="ru-RU" sz="2800" b="0" i="0" u="none" baseline="0" dirty="0"/>
              <a:t> VPN с использованием ASDM (продолжение)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333374" y="1013620"/>
            <a:ext cx="8142969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Проверка подключения по VPN-туннелю с внешнего хоста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1486125"/>
            <a:ext cx="7394575" cy="477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12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10.2.2: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VPN удаленного доступа (</a:t>
            </a:r>
            <a:r>
              <a:rPr lang="ru-RU" sz="2800" b="0" i="0" u="none" baseline="0" dirty="0" err="1"/>
              <a:t>Remote-Access</a:t>
            </a:r>
            <a:r>
              <a:rPr lang="ru-RU" sz="2800" b="0" i="0" u="none" baseline="0" dirty="0"/>
              <a:t>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5547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Варианты VPN удаленного </a:t>
            </a:r>
            <a:r>
              <a:rPr lang="ru-RU" sz="2800" b="0" i="0" u="none" baseline="0" dirty="0" smtClean="0"/>
              <a:t>доступа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(</a:t>
            </a:r>
            <a:r>
              <a:rPr lang="ru-RU" sz="2800" b="0" i="0" u="none" baseline="0" dirty="0" err="1"/>
              <a:t>Remote-Access</a:t>
            </a:r>
            <a:r>
              <a:rPr lang="ru-RU" sz="2800" b="0" i="0" u="none" baseline="0" dirty="0"/>
              <a:t> VPN)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2" y="1624013"/>
            <a:ext cx="8241836" cy="42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8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Сравнение IPsec и SSL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995363"/>
            <a:ext cx="48006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3" y="2895600"/>
            <a:ext cx="481012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85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Сравнение IPsec и SSL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00038" y="1238249"/>
            <a:ext cx="4253052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Сравнение IPsec и SSL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619249"/>
            <a:ext cx="8506104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70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ASA SSL VPN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871663"/>
            <a:ext cx="8489576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39386" y="1512888"/>
            <a:ext cx="4253052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Мастера Remote Access VPN</a:t>
            </a: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ASA SSL VPN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239386" y="1201695"/>
            <a:ext cx="6656714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Решения Cisco ASA SSL Remote Access VPN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560470"/>
            <a:ext cx="7262812" cy="469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52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Вариант SSL VPN без использования клиента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9" y="1568155"/>
            <a:ext cx="7497685" cy="4765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239385" y="1201695"/>
            <a:ext cx="8265985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Развертывание SSL VPN без использования клиента на </a:t>
            </a:r>
            <a:r>
              <a:rPr lang="ru-RU" sz="1800" b="0" i="0" u="none" baseline="0" dirty="0" err="1"/>
              <a:t>Cisco</a:t>
            </a:r>
            <a:r>
              <a:rPr lang="ru-RU" sz="1800" b="0" i="0" u="none" baseline="0" dirty="0"/>
              <a:t> ASA</a:t>
            </a:r>
          </a:p>
        </p:txBody>
      </p:sp>
    </p:spTree>
    <p:extLst>
      <p:ext uri="{BB962C8B-B14F-4D97-AF65-F5344CB8AC3E}">
        <p14:creationId xmlns:p14="http://schemas.microsoft.com/office/powerpoint/2010/main" val="6262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26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Информационные панели главной </a:t>
            </a:r>
            <a:r>
              <a:rPr lang="en-US" sz="2800" b="0" i="0" u="none" baseline="0" dirty="0" smtClean="0"/>
              <a:t/>
            </a:r>
            <a:br>
              <a:rPr lang="en-US" sz="2800" b="0" i="0" u="none" baseline="0" dirty="0" smtClean="0"/>
            </a:br>
            <a:r>
              <a:rPr lang="ru-RU" sz="2800" b="0" i="0" u="none" baseline="0" dirty="0" smtClean="0"/>
              <a:t>страницы </a:t>
            </a:r>
            <a:r>
              <a:rPr lang="ru-RU" sz="2800" b="0" i="0" u="none" baseline="0" dirty="0"/>
              <a:t>ASDM (продолжение)</a:t>
            </a:r>
            <a:endParaRPr lang="ru-RU" sz="28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274048" y="1091839"/>
            <a:ext cx="7079252" cy="394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Страница информационной панели межсетевого экрана ASDM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32" y="1524530"/>
            <a:ext cx="6662737" cy="4809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11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Вариант SSL VPN без использования клиента (продолжение)</a:t>
            </a:r>
            <a:endParaRPr lang="ru-RU" sz="2800" dirty="0"/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963786" y="2085890"/>
            <a:ext cx="3818263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Веб-страница входа в систему без использования клиента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036595"/>
            <a:ext cx="4643437" cy="324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2" y="3074945"/>
            <a:ext cx="4643437" cy="325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925186" y="4895765"/>
            <a:ext cx="2951489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Главная </a:t>
            </a:r>
            <a:r>
              <a:rPr lang="ru-RU" sz="1800" b="0" i="0" u="none" baseline="0" dirty="0" smtClean="0"/>
              <a:t>страница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веб-портала</a:t>
            </a:r>
            <a:endParaRPr lang="ru-RU" sz="18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376810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Вариант SSL VPN с использованием клиента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02" y="1238249"/>
            <a:ext cx="7526196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4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Защищенный мобильный клиент </a:t>
            </a: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AnyConnect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Secure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Mobility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Client</a:t>
            </a:r>
            <a:endParaRPr lang="ru-RU" sz="2800" dirty="0">
              <a:solidFill>
                <a:srgbClr val="FF0000"/>
              </a:solidFill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062038"/>
            <a:ext cx="59721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700462"/>
            <a:ext cx="6684963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231552" y="4281629"/>
            <a:ext cx="2119765" cy="10383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аутентификации </a:t>
            </a:r>
            <a:r>
              <a:rPr lang="ru-RU" sz="1800" b="0" i="0" u="none" baseline="0" dirty="0" err="1"/>
              <a:t>AnyConnect</a:t>
            </a:r>
            <a:endParaRPr lang="ru-RU" sz="1800" b="0" i="0" u="none" baseline="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6338889" y="1781090"/>
            <a:ext cx="2538411" cy="733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подключения AnyConnect</a:t>
            </a:r>
          </a:p>
        </p:txBody>
      </p:sp>
    </p:spTree>
    <p:extLst>
      <p:ext uri="{BB962C8B-B14F-4D97-AF65-F5344CB8AC3E}">
        <p14:creationId xmlns:p14="http://schemas.microsoft.com/office/powerpoint/2010/main" val="35959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Защищенный мобильный клиент </a:t>
            </a: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AnyConnect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Secure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Mobility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Client</a:t>
            </a:r>
            <a:r>
              <a:rPr lang="ru-RU" sz="2800" b="0" i="0" u="none" baseline="0" dirty="0"/>
              <a:t> (продолжение)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509713" y="4276640"/>
            <a:ext cx="2947986" cy="10383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статистики AnyConnect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195889" y="1562297"/>
            <a:ext cx="2928936" cy="733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аутентификации </a:t>
            </a:r>
            <a:r>
              <a:rPr lang="ru-RU" sz="1800" b="0" i="0" u="none" baseline="0" dirty="0" err="1"/>
              <a:t>AnyConnect</a:t>
            </a:r>
            <a:endParaRPr lang="ru-RU" sz="1800" b="0" i="0" u="none" baseline="0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4" y="1243014"/>
            <a:ext cx="4786311" cy="202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699" y="2537331"/>
            <a:ext cx="4333875" cy="3811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7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 err="1"/>
              <a:t>AnyConnect</a:t>
            </a:r>
            <a:r>
              <a:rPr lang="ru-RU" sz="2800" b="0" i="0" u="none" baseline="0" dirty="0"/>
              <a:t> для мобильных устройств</a:t>
            </a:r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261938" y="1152440"/>
            <a:ext cx="8367712" cy="10383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 err="1"/>
              <a:t>Cisco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AnyConnect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Secure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Mobility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Client</a:t>
            </a:r>
            <a:r>
              <a:rPr lang="ru-RU" sz="1800" b="0" i="0" u="none" baseline="0" dirty="0"/>
              <a:t> доступен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на</a:t>
            </a:r>
            <a:r>
              <a:rPr lang="ru-RU" sz="1800" b="0" i="0" u="none" baseline="0" dirty="0"/>
              <a:t> следующих платформах:</a:t>
            </a:r>
          </a:p>
          <a:p>
            <a:pPr algn="l" rtl="0"/>
            <a:r>
              <a:rPr lang="ru-RU" sz="1800" b="0" i="0" u="none" baseline="0" dirty="0" err="1"/>
              <a:t>iOS</a:t>
            </a:r>
            <a:endParaRPr lang="ru-RU" sz="1800" b="0" i="0" u="none" baseline="0" dirty="0"/>
          </a:p>
          <a:p>
            <a:pPr algn="l" rtl="0"/>
            <a:r>
              <a:rPr lang="ru-RU" sz="1800" b="0" i="0" u="none" baseline="0" dirty="0" err="1"/>
              <a:t>Android</a:t>
            </a:r>
            <a:endParaRPr lang="ru-RU" sz="1800" b="0" i="0" u="none" baseline="0" dirty="0"/>
          </a:p>
          <a:p>
            <a:pPr algn="l" rtl="0"/>
            <a:r>
              <a:rPr lang="ru-RU" sz="1800" b="0" i="0" u="none" baseline="0" dirty="0" err="1"/>
              <a:t>BlackBerry</a:t>
            </a:r>
            <a:endParaRPr lang="ru-RU" sz="1800" b="0" i="0" u="none" baseline="0" dirty="0"/>
          </a:p>
          <a:p>
            <a:pPr algn="l" rtl="0"/>
            <a:r>
              <a:rPr lang="ru-RU" sz="1800" b="0" i="0" u="none" baseline="0" dirty="0" err="1"/>
              <a:t>Windows</a:t>
            </a:r>
            <a:r>
              <a:rPr lang="ru-RU" sz="1800" b="0" i="0" u="none" baseline="0" dirty="0"/>
              <a:t> </a:t>
            </a:r>
            <a:r>
              <a:rPr lang="ru-RU" sz="1800" b="0" i="0" u="none" baseline="0" dirty="0" err="1"/>
              <a:t>Mobile</a:t>
            </a:r>
            <a:endParaRPr lang="ru-RU" sz="1800" b="0" i="0" u="none" baseline="0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760598"/>
            <a:ext cx="2833687" cy="422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56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10.2.3:</a:t>
            </a:r>
            <a:r>
              <a:rPr lang="ru-RU" sz="2800" dirty="0"/>
              <a:t/>
            </a:r>
            <a:br>
              <a:rPr lang="ru-RU" sz="2800" dirty="0"/>
            </a:br>
            <a:r>
              <a:rPr lang="ru-RU" sz="2800" b="0" i="0" u="none" baseline="0" dirty="0"/>
              <a:t>Конфигурирование SSL VPN без использования клиента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105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354931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Конфигурирование SSL VPN без использования клиента на ASA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185864"/>
            <a:ext cx="5019675" cy="357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4457700"/>
            <a:ext cx="6446838" cy="182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500687" y="2773416"/>
            <a:ext cx="2090737" cy="400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Ассистент ASDM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319087" y="5024619"/>
            <a:ext cx="1957387" cy="6920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Мастер VPN </a:t>
            </a:r>
            <a:r>
              <a:rPr lang="en-US" sz="1800" b="0" i="0" u="none" baseline="0" dirty="0" smtClean="0"/>
              <a:t/>
            </a:r>
            <a:br>
              <a:rPr lang="en-US" sz="1800" b="0" i="0" u="none" baseline="0" dirty="0" smtClean="0"/>
            </a:br>
            <a:r>
              <a:rPr lang="ru-RU" sz="1800" b="0" i="0" u="none" baseline="0" dirty="0" smtClean="0"/>
              <a:t>без </a:t>
            </a:r>
            <a:r>
              <a:rPr lang="ru-RU" sz="1800" b="0" i="0" u="none" baseline="0" dirty="0" err="1" smtClean="0"/>
              <a:t>использо</a:t>
            </a:r>
            <a:r>
              <a:rPr lang="en-US" sz="1800" b="0" i="0" u="none" baseline="0" dirty="0" smtClean="0"/>
              <a:t>­</a:t>
            </a:r>
            <a:r>
              <a:rPr lang="ru-RU" sz="1800" b="0" i="0" u="none" baseline="0" dirty="0" err="1" smtClean="0"/>
              <a:t>вания</a:t>
            </a:r>
            <a:r>
              <a:rPr lang="ru-RU" sz="1800" b="0" i="0" u="none" baseline="0" dirty="0" smtClean="0"/>
              <a:t> </a:t>
            </a:r>
            <a:r>
              <a:rPr lang="ru-RU" sz="1800" b="0" i="0" u="none" baseline="0" dirty="0"/>
              <a:t>клиента</a:t>
            </a:r>
          </a:p>
        </p:txBody>
      </p:sp>
    </p:spTree>
    <p:extLst>
      <p:ext uri="{BB962C8B-B14F-4D97-AF65-F5344CB8AC3E}">
        <p14:creationId xmlns:p14="http://schemas.microsoft.com/office/powerpoint/2010/main" val="37934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Пример топологии VPN без использования клиента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24" y="1947863"/>
            <a:ext cx="8352953" cy="389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1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/>
              <a:t>SSL VPN без использования клиента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4" y="952500"/>
            <a:ext cx="56883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8" y="2971799"/>
            <a:ext cx="5695641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481014" y="4767220"/>
            <a:ext cx="2462211" cy="700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интерфейса SSL VPN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6056769" y="1676879"/>
            <a:ext cx="2928936" cy="733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Начальное окно сети SSL VPN без использования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241908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/>
            <a:r>
              <a:rPr lang="ru-RU" sz="2800" b="0" i="0" u="none" baseline="0" dirty="0"/>
              <a:t>SSL VPN без использования клиента (продолжение)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057275"/>
            <a:ext cx="542833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3124200"/>
            <a:ext cx="541435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76264" y="5014870"/>
            <a:ext cx="2738436" cy="350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/>
              <a:t>Окно групповой политики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5795964" y="1810229"/>
            <a:ext cx="2928936" cy="733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800" b="0" i="0" u="none" baseline="0" dirty="0"/>
              <a:t>Окно аутентификации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163103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3535</TotalTime>
  <Words>2129</Words>
  <Application>Microsoft Office PowerPoint</Application>
  <PresentationFormat>Экран (4:3)</PresentationFormat>
  <Paragraphs>577</Paragraphs>
  <Slides>138</Slides>
  <Notes>128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138</vt:i4>
      </vt:variant>
    </vt:vector>
  </HeadingPairs>
  <TitlesOfParts>
    <vt:vector size="142" baseType="lpstr">
      <vt:lpstr>Arial</vt:lpstr>
      <vt:lpstr>Calibri</vt:lpstr>
      <vt:lpstr>Ciscolight</vt:lpstr>
      <vt:lpstr>NetAcad_White_PPT_Template 05Oct12</vt:lpstr>
      <vt:lpstr>Лекция 10: Многофункциональное устройство защиты Cisco (Adaptive Security Appliance, ASA) с расширенной функциональностью</vt:lpstr>
      <vt:lpstr>Тема 10.1.1: Знакомство с ASDM</vt:lpstr>
      <vt:lpstr>Обзор ASDM </vt:lpstr>
      <vt:lpstr>Подготовка к работе с ASDM </vt:lpstr>
      <vt:lpstr>Запуск ASDM</vt:lpstr>
      <vt:lpstr>Запуск ASDM (продолжение)</vt:lpstr>
      <vt:lpstr>Запуск ASDM (продолжение)</vt:lpstr>
      <vt:lpstr>Информационные панели главной  страницы ASDM</vt:lpstr>
      <vt:lpstr>Информационные панели главной  страницы ASDM (продолжение)</vt:lpstr>
      <vt:lpstr>Элементы страницы ASDM</vt:lpstr>
      <vt:lpstr>Разделы конфигурации и мониторинга ASDM</vt:lpstr>
      <vt:lpstr>Разделы конфигурации и мониторинга ASDM (продолжение)</vt:lpstr>
      <vt:lpstr>Конфигурирование и доступ к ASDM на ASA5505</vt:lpstr>
      <vt:lpstr>Тема 10.1.2: Меню мастеров ASDM</vt:lpstr>
      <vt:lpstr>Мастера ASDM</vt:lpstr>
      <vt:lpstr>Мастер запуска</vt:lpstr>
      <vt:lpstr>Мастер запуска (продолжение)</vt:lpstr>
      <vt:lpstr>Мастер запуска (продолжение)</vt:lpstr>
      <vt:lpstr>Мастер запуска (продолжение)</vt:lpstr>
      <vt:lpstr>Мастер запуска (продолжение)</vt:lpstr>
      <vt:lpstr>Разные типы мастеров VPN</vt:lpstr>
      <vt:lpstr>Другие мастера</vt:lpstr>
      <vt:lpstr>Тема 10.1.3: Настройка сервисов и параметров управления</vt:lpstr>
      <vt:lpstr>Конфигурирование настроек в ASDM</vt:lpstr>
      <vt:lpstr>Конфигурирование настроек в ASDM (продолжение)</vt:lpstr>
      <vt:lpstr>Конфигурирование базовых настроек в ASDM</vt:lpstr>
      <vt:lpstr>Конфигурирование базовых настроек в ASDM (продолжение)</vt:lpstr>
      <vt:lpstr>Конфигурирование интерфейсов в ASDM</vt:lpstr>
      <vt:lpstr>Конфигурирование интерфейсов в ASDM (продолжение)</vt:lpstr>
      <vt:lpstr>Конфигурирование интерфейсов в ASDM (продолжение)</vt:lpstr>
      <vt:lpstr>Конфигурирование интерфейсов в ASDM (продолжение)</vt:lpstr>
      <vt:lpstr>Конфигурирование интерфейсов в ASDM (продолжение)</vt:lpstr>
      <vt:lpstr>Конфигурирование интерфейсов в ASDM (продолжение)</vt:lpstr>
      <vt:lpstr>Конфигурирование системного времени в ASDM</vt:lpstr>
      <vt:lpstr>Конфигурирование системного времени в ASDM (продолжение)</vt:lpstr>
      <vt:lpstr>Конфигурирование системного времени в ASDM (продолжение)</vt:lpstr>
      <vt:lpstr>Конфигурирование маршрутизации в ASDM</vt:lpstr>
      <vt:lpstr>Конфигурирование маршрутизации в ASDM (продолжение)</vt:lpstr>
      <vt:lpstr>Конфигурирование маршрутизации в ASDM (продолжение)</vt:lpstr>
      <vt:lpstr>Конфигурирование управления доступом к устройству в ASDM</vt:lpstr>
      <vt:lpstr>Конфигурирование управления доступом к устройству в ASDM (продолжение)</vt:lpstr>
      <vt:lpstr>Конфигурирование DHCP-сервисов в ASDM</vt:lpstr>
      <vt:lpstr>Конфигурирование DHCP-сервисов в ASDM (продолжение)</vt:lpstr>
      <vt:lpstr>Конфигурирование DHCP-сервисов в ASDM (продолжение)</vt:lpstr>
      <vt:lpstr>Конфигурирование DHCP-сервисов в ASDM (продолжение)</vt:lpstr>
      <vt:lpstr>Тема 10.1.4: Конфигурирование расширенных функций ASDM</vt:lpstr>
      <vt:lpstr>Объекты в ASDM</vt:lpstr>
      <vt:lpstr>Объекты в ASDM (продолжение)</vt:lpstr>
      <vt:lpstr>Объекты в ASDM (продолжение)</vt:lpstr>
      <vt:lpstr>Объекты в ASDM (продолжение)</vt:lpstr>
      <vt:lpstr>Объекты в ASDM (продолжение)</vt:lpstr>
      <vt:lpstr>Объекты в ASDM (продолжение)</vt:lpstr>
      <vt:lpstr>Конфигурирование ACL-списков с использованием ASDM</vt:lpstr>
      <vt:lpstr>Конфигурирование ACL-списков с использованием ASDM (продолжение)</vt:lpstr>
      <vt:lpstr>Конфигурирование динамического NAT в ASDM</vt:lpstr>
      <vt:lpstr>Конфигурирование динамического NAT в ASDM (продолжение)</vt:lpstr>
      <vt:lpstr>Конфигурирование динамического РAT в ASDM</vt:lpstr>
      <vt:lpstr>Конфигурирование статического NAT в ASDM</vt:lpstr>
      <vt:lpstr>Конфигурирование аутентификации AAA</vt:lpstr>
      <vt:lpstr>Конфигурирование аутентификации AAA (продолжение)</vt:lpstr>
      <vt:lpstr>Конфигурирование аутентификации AAA (продолжение)</vt:lpstr>
      <vt:lpstr>Конфигурирование аутентификации AAA (продолжение)</vt:lpstr>
      <vt:lpstr>Конфигурирование аутентификации AAA (продолжение)</vt:lpstr>
      <vt:lpstr>Конфигурирование аутентификации AAA (продолжение)</vt:lpstr>
      <vt:lpstr>Конфигурирование аутентификации AAA (продолжение)</vt:lpstr>
      <vt:lpstr>Конфигурирование сервисной политики с использованием ASDM</vt:lpstr>
      <vt:lpstr>Конфигурирование сервисной политики с использованием ASDM (продолжение)</vt:lpstr>
      <vt:lpstr>Конфигурирование сервисной политики с использованием ASDM (продолжение)</vt:lpstr>
      <vt:lpstr>Конфигурирование сервисной политики с использованием ASDM (продолжение)</vt:lpstr>
      <vt:lpstr>Тема 10.2.1: VPN между двумя пунктами (Site-to-Site)</vt:lpstr>
      <vt:lpstr>Поддержка устройством ASA Site-to-Site VPN</vt:lpstr>
      <vt:lpstr>ASA Site-to-Site VPN с использованием ASDM</vt:lpstr>
      <vt:lpstr>Конфигурирование Site-to-Site VPN на маршрутизаторе ISR с помощью интерфейса командной строки (CLI)</vt:lpstr>
      <vt:lpstr>Презентация PowerPoint</vt:lpstr>
      <vt:lpstr>Конфигурирование ASA Site-to-Site VPN с использованием ASDM</vt:lpstr>
      <vt:lpstr>Конфигурирование ASA Site-to-Site VPN с использованием ASDM (продолжение)</vt:lpstr>
      <vt:lpstr>Конфигурирование ASA Site-to-Site VPN с использованием ASDM (продолжение)</vt:lpstr>
      <vt:lpstr>Презентация PowerPoint</vt:lpstr>
      <vt:lpstr>Презентация PowerPoint</vt:lpstr>
      <vt:lpstr>Тестирование Site-to-Site VPN  с использованием ASDM</vt:lpstr>
      <vt:lpstr>Тестирование Site-to-Site VPN с использованием ASDM (продолжение)</vt:lpstr>
      <vt:lpstr>Тестирование Site-to-Site VPN с использованием ASDM (продолжение)</vt:lpstr>
      <vt:lpstr>Тема 10.2.2: VPN удаленного доступа (Remote-Access)</vt:lpstr>
      <vt:lpstr>Варианты VPN удаленного доступа (Remote-Access VPN)</vt:lpstr>
      <vt:lpstr>Сравнение IPsec и SSL</vt:lpstr>
      <vt:lpstr>Сравнение IPsec и SSL (продолжение)</vt:lpstr>
      <vt:lpstr>ASA SSL VPN</vt:lpstr>
      <vt:lpstr>ASA SSL VPN (продолжение)</vt:lpstr>
      <vt:lpstr>Вариант SSL VPN без использования клиента</vt:lpstr>
      <vt:lpstr>Вариант SSL VPN без использования клиента (продолжение)</vt:lpstr>
      <vt:lpstr>Вариант SSL VPN с использованием клиента</vt:lpstr>
      <vt:lpstr>Защищенный мобильный клиент Cisco AnyConnect Secure Mobility Client</vt:lpstr>
      <vt:lpstr>Защищенный мобильный клиент Cisco AnyConnect Secure Mobility Client (продолжение)</vt:lpstr>
      <vt:lpstr>AnyConnect для мобильных устройств</vt:lpstr>
      <vt:lpstr>Тема 10.2.3: Конфигурирование SSL VPN без использования клиента</vt:lpstr>
      <vt:lpstr>Конфигурирование SSL VPN без использования клиента на ASA</vt:lpstr>
      <vt:lpstr>Пример топологии VPN без использования клиента</vt:lpstr>
      <vt:lpstr>SSL VPN без использования клиента</vt:lpstr>
      <vt:lpstr>SSL VPN без использования клиента (продолжение)</vt:lpstr>
      <vt:lpstr>SSL VPN без использования клиента (продолжение)</vt:lpstr>
      <vt:lpstr>SSL VPN без использования клиента (продолжение)</vt:lpstr>
      <vt:lpstr>SSL VPN без использования клиента (продолжение)</vt:lpstr>
      <vt:lpstr>SSL VPN без использования клиента (продолжение)</vt:lpstr>
      <vt:lpstr>SSL VPN без использования клиента (продолжение)</vt:lpstr>
      <vt:lpstr>Проверка настроек SSL VPN  без использования клиента</vt:lpstr>
      <vt:lpstr>Тестирование подключения SSL VPN  без использования клиента</vt:lpstr>
      <vt:lpstr>Тестирование подключения SSL VPN  без использования клиента (продолжение)</vt:lpstr>
      <vt:lpstr>Тестирование подключения SSL VPN  без использования клиента (продолжение)</vt:lpstr>
      <vt:lpstr>Просмотр созданной конфигурации CLI</vt:lpstr>
      <vt:lpstr>Тема 10.2.4: Конфигурирование SSL VPN с использованием клиента AnyConnect</vt:lpstr>
      <vt:lpstr>Конфигурирование SSL VPN AnyConnect</vt:lpstr>
      <vt:lpstr>Пример топологии SSL VPN</vt:lpstr>
      <vt:lpstr>AnyConnect SSL VPN</vt:lpstr>
      <vt:lpstr>AnyConnect SSL VPN (продолжение)</vt:lpstr>
      <vt:lpstr>AnyConnect SSL VPN (продолжение)</vt:lpstr>
      <vt:lpstr>AnyConnect SSL VPN (продолжение)</vt:lpstr>
      <vt:lpstr>AnyConnect SSL VPN (продолжение)</vt:lpstr>
      <vt:lpstr>AnyConnect SSL VPN (продолжение)</vt:lpstr>
      <vt:lpstr>AnyConnect SSL VPN (продолжение)</vt:lpstr>
      <vt:lpstr>AnyConnect SSL VPN (продолжение)</vt:lpstr>
      <vt:lpstr>AnyConnect SSL VPN (продолжение)</vt:lpstr>
      <vt:lpstr>AnyConnect SSL VPN (продолжение)</vt:lpstr>
      <vt:lpstr>AnyConnect SSL VPN (продолжение)</vt:lpstr>
      <vt:lpstr>Проверка настроек подключения AnyConnect</vt:lpstr>
      <vt:lpstr>Проверка настроек подключения AnyConnect (продолжение)</vt:lpstr>
      <vt:lpstr>Установка клиента AnyConnect</vt:lpstr>
      <vt:lpstr>Установка клиента AnyConnect (продолжение)</vt:lpstr>
      <vt:lpstr>Установка клиента AnyConnect (продолжение)</vt:lpstr>
      <vt:lpstr>Установка клиента AnyConnect (продолжение)</vt:lpstr>
      <vt:lpstr>Установка клиента AnyConnect (продолжение)</vt:lpstr>
      <vt:lpstr>Установка клиента AnyConnect (продолжение)</vt:lpstr>
      <vt:lpstr>Установка клиента AnyConnect (продолжение)</vt:lpstr>
      <vt:lpstr>Установка клиента AnyConnect (продолжение)</vt:lpstr>
      <vt:lpstr>Установка клиента AnyConnect (продолжение)</vt:lpstr>
      <vt:lpstr>Установка клиента AnyConnect (продолжение)</vt:lpstr>
      <vt:lpstr>Установка клиента AnyConnect (продолжение)</vt:lpstr>
      <vt:lpstr>Просмотр созданной конфигурации CLI</vt:lpstr>
      <vt:lpstr>Презентация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serhii yevseiev</cp:lastModifiedBy>
  <cp:revision>220</cp:revision>
  <dcterms:created xsi:type="dcterms:W3CDTF">2012-10-09T16:58:47Z</dcterms:created>
  <dcterms:modified xsi:type="dcterms:W3CDTF">2019-09-05T21:34:03Z</dcterms:modified>
</cp:coreProperties>
</file>